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Roboto"/>
      <p:regular r:id="rId30"/>
      <p:bold r:id="rId31"/>
      <p:italic r:id="rId32"/>
      <p:boldItalic r:id="rId33"/>
    </p:embeddedFont>
    <p:embeddedFont>
      <p:font typeface="Work Sans Medium"/>
      <p:regular r:id="rId34"/>
      <p:bold r:id="rId35"/>
      <p:italic r:id="rId36"/>
      <p:boldItalic r:id="rId37"/>
    </p:embeddedFont>
    <p:embeddedFont>
      <p:font typeface="Work Sans"/>
      <p:regular r:id="rId38"/>
      <p:bold r:id="rId39"/>
      <p:italic r:id="rId40"/>
      <p:boldItalic r:id="rId41"/>
    </p:embeddedFont>
    <p:embeddedFont>
      <p:font typeface="Work Sans Light"/>
      <p:regular r:id="rId42"/>
      <p:bold r:id="rId43"/>
      <p:italic r:id="rId44"/>
      <p:boldItalic r:id="rId45"/>
    </p:embeddedFont>
    <p:embeddedFont>
      <p:font typeface="Roboto Ligh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0" roundtripDataSignature="AMtx7miLSpw6IEIku65+GsaoQ0lX8zJJ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A86296-7067-4700-AAEB-F99BAD90C8F5}">
  <a:tblStyle styleId="{68A86296-7067-4700-AAEB-F99BAD90C8F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WorkSans-italic.fntdata"/><Relationship Id="rId42" Type="http://schemas.openxmlformats.org/officeDocument/2006/relationships/font" Target="fonts/WorkSansLight-regular.fntdata"/><Relationship Id="rId41" Type="http://schemas.openxmlformats.org/officeDocument/2006/relationships/font" Target="fonts/WorkSans-boldItalic.fntdata"/><Relationship Id="rId44" Type="http://schemas.openxmlformats.org/officeDocument/2006/relationships/font" Target="fonts/WorkSansLight-italic.fntdata"/><Relationship Id="rId43" Type="http://schemas.openxmlformats.org/officeDocument/2006/relationships/font" Target="fonts/WorkSansLight-bold.fntdata"/><Relationship Id="rId46" Type="http://schemas.openxmlformats.org/officeDocument/2006/relationships/font" Target="fonts/RobotoLight-regular.fntdata"/><Relationship Id="rId45" Type="http://schemas.openxmlformats.org/officeDocument/2006/relationships/font" Target="fonts/WorkSansLigh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Light-italic.fntdata"/><Relationship Id="rId47" Type="http://schemas.openxmlformats.org/officeDocument/2006/relationships/font" Target="fonts/RobotoLight-bold.fntdata"/><Relationship Id="rId49" Type="http://schemas.openxmlformats.org/officeDocument/2006/relationships/font" Target="fonts/Roboto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WorkSansMedium-bold.fntdata"/><Relationship Id="rId34" Type="http://schemas.openxmlformats.org/officeDocument/2006/relationships/font" Target="fonts/WorkSansMedium-regular.fntdata"/><Relationship Id="rId37" Type="http://schemas.openxmlformats.org/officeDocument/2006/relationships/font" Target="fonts/WorkSansMedium-boldItalic.fntdata"/><Relationship Id="rId36" Type="http://schemas.openxmlformats.org/officeDocument/2006/relationships/font" Target="fonts/WorkSansMedium-italic.fntdata"/><Relationship Id="rId39" Type="http://schemas.openxmlformats.org/officeDocument/2006/relationships/font" Target="fonts/WorkSans-bold.fntdata"/><Relationship Id="rId38" Type="http://schemas.openxmlformats.org/officeDocument/2006/relationships/font" Target="fonts/WorkSans-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65ce1a54a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g2d65ce1a54a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g2d65ce1a54a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d6a13ed55b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g2d6a13ed55b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d6a13ed55b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g2d6a13ed55b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d6a938397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g2d6a938397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d6a938397c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g2d6a938397c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d6a938397c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g2d6a938397c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a45031e24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a45031e24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31a45031e24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a45031e24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1a45031e24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31a45031e24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d65ce1a54a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d65ce1a54a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2d65ce1a54a_0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1a45031e24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1a45031e24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31a45031e24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d63f9cc10c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g2d63f9cc10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d65ce1a54a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2d65ce1a54a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g2d65ce1a54a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d66b279a38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g2d66b279a3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d66b279a38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g2d66b279a38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d66b279a38_1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g2d66b279a38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1a45031e24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g31a45031e24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d6a13ed55b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g2d6a13ed55b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d6a13ed55b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2d6a13ed55b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7"/>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9"/>
          <p:cNvSpPr/>
          <p:nvPr>
            <p:ph idx="2" type="pic"/>
          </p:nvPr>
        </p:nvSpPr>
        <p:spPr>
          <a:xfrm>
            <a:off x="5183188" y="987425"/>
            <a:ext cx="6172200" cy="4873625"/>
          </a:xfrm>
          <a:prstGeom prst="rect">
            <a:avLst/>
          </a:prstGeom>
          <a:noFill/>
          <a:ln>
            <a:noFill/>
          </a:ln>
        </p:spPr>
      </p:sp>
      <p:sp>
        <p:nvSpPr>
          <p:cNvPr id="80" name="Google Shape;80;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17" name="Shape 17"/>
        <p:cNvGrpSpPr/>
        <p:nvPr/>
      </p:nvGrpSpPr>
      <p:grpSpPr>
        <a:xfrm>
          <a:off x="0" y="0"/>
          <a:ext cx="0" cy="0"/>
          <a:chOff x="0" y="0"/>
          <a:chExt cx="0" cy="0"/>
        </a:xfrm>
      </p:grpSpPr>
      <p:pic>
        <p:nvPicPr>
          <p:cNvPr id="18" name="Google Shape;18;p18"/>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9" name="Shape 19"/>
        <p:cNvGrpSpPr/>
        <p:nvPr/>
      </p:nvGrpSpPr>
      <p:grpSpPr>
        <a:xfrm>
          <a:off x="0" y="0"/>
          <a:ext cx="0" cy="0"/>
          <a:chOff x="0" y="0"/>
          <a:chExt cx="0" cy="0"/>
        </a:xfrm>
      </p:grpSpPr>
      <p:pic>
        <p:nvPicPr>
          <p:cNvPr descr="Patrón de fondo&#10;&#10;Descripción generada automáticamente" id="20" name="Google Shape;20;p1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1" name="Google Shape;21;p19"/>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2.jpg"/><Relationship Id="rId5" Type="http://schemas.openxmlformats.org/officeDocument/2006/relationships/image" Target="../media/image7.png"/><Relationship Id="rId6"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2.jp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jp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7.png"/><Relationship Id="rId5"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jp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jp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2.jpg"/><Relationship Id="rId4" Type="http://schemas.openxmlformats.org/officeDocument/2006/relationships/image" Target="../media/image7.png"/><Relationship Id="rId9"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23.png"/><Relationship Id="rId7" Type="http://schemas.openxmlformats.org/officeDocument/2006/relationships/image" Target="../media/image20.png"/><Relationship Id="rId8"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docs.google.com/spreadsheets/d/167AsqFlPia4jjoYDzhHtn5RwOxUIRTPr/edit?usp=sharing&amp;ouid=118225878208130080733&amp;rtpof=true&amp;sd=true" TargetMode="External"/><Relationship Id="rId4" Type="http://schemas.openxmlformats.org/officeDocument/2006/relationships/hyperlink" Target="https://docs.google.com/spreadsheets/d/1rqgCpRYJKSk5F-CLppJTBWh5D_oTr9s2/edit?usp=sharing&amp;ouid=118225878208130080733&amp;rtpof=true&amp;sd=true" TargetMode="External"/><Relationship Id="rId5" Type="http://schemas.openxmlformats.org/officeDocument/2006/relationships/image" Target="../media/image12.jpg"/><Relationship Id="rId6" Type="http://schemas.openxmlformats.org/officeDocument/2006/relationships/image" Target="../media/image7.png"/></Relationships>
</file>

<file path=ppt/slides/_rels/slide23.xml.rels><?xml version="1.0" encoding="UTF-8" standalone="yes"?><Relationships xmlns="http://schemas.openxmlformats.org/package/2006/relationships"><Relationship Id="rId11" Type="http://schemas.openxmlformats.org/officeDocument/2006/relationships/image" Target="../media/image12.jpg"/><Relationship Id="rId10" Type="http://schemas.openxmlformats.org/officeDocument/2006/relationships/hyperlink" Target="https://github.com/SoliDeoGloria123/LuckasEnt_/tree/main/trim_1/val_req" TargetMode="External"/><Relationship Id="rId12"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github.com/SoliDeoGloria123/LuckasEnt_/tree/main/trim_1/contex_proyect" TargetMode="External"/><Relationship Id="rId4" Type="http://schemas.openxmlformats.org/officeDocument/2006/relationships/hyperlink" Target="https://github.com/SoliDeoGloria123/LuckasEnt_/tree/main/trim_1/tec_recolection" TargetMode="External"/><Relationship Id="rId9" Type="http://schemas.openxmlformats.org/officeDocument/2006/relationships/hyperlink" Target="https://github.com/SoliDeoGloria123/LuckasEnt_/tree/main/trim_1/use_case" TargetMode="External"/><Relationship Id="rId5" Type="http://schemas.openxmlformats.org/officeDocument/2006/relationships/hyperlink" Target="https://github.com/SoliDeoGloria123/LuckasEnt_/tree/main/trim_1/mapa_bpmn" TargetMode="External"/><Relationship Id="rId6" Type="http://schemas.openxmlformats.org/officeDocument/2006/relationships/hyperlink" Target="https://github.com/SoliDeoGloria123/LuckasEnt_/tree/main/trim_1/RF_RFN_HU" TargetMode="External"/><Relationship Id="rId7" Type="http://schemas.openxmlformats.org/officeDocument/2006/relationships/hyperlink" Target="https://github.com/SoliDeoGloria123/LuckasEnt_/tree/main/trim_1/use_case" TargetMode="External"/><Relationship Id="rId8" Type="http://schemas.openxmlformats.org/officeDocument/2006/relationships/hyperlink" Target="https://github.com/SoliDeoGloria123/LuckasEnt_/tree/main/trim_1/use_cas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2.jp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2.jp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hyperlink" Target="https://docs.google.com/spreadsheets/d/1I2GB9Lw-8ZHv_jxfRWmvDK1U-fxJbzZi/edit?gid=283241728#gid=283241728" TargetMode="External"/><Relationship Id="rId5" Type="http://schemas.openxmlformats.org/officeDocument/2006/relationships/image" Target="../media/image12.jp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2.jpg"/><Relationship Id="rId5" Type="http://schemas.openxmlformats.org/officeDocument/2006/relationships/image" Target="../media/image7.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g2d65ce1a54a_0_70"/>
          <p:cNvPicPr preferRelativeResize="0"/>
          <p:nvPr/>
        </p:nvPicPr>
        <p:blipFill>
          <a:blip r:embed="rId3">
            <a:alphaModFix/>
          </a:blip>
          <a:stretch>
            <a:fillRect/>
          </a:stretch>
        </p:blipFill>
        <p:spPr>
          <a:xfrm>
            <a:off x="6457875" y="2559125"/>
            <a:ext cx="1739750" cy="1739750"/>
          </a:xfrm>
          <a:prstGeom prst="rect">
            <a:avLst/>
          </a:prstGeom>
          <a:noFill/>
          <a:ln>
            <a:noFill/>
          </a:ln>
        </p:spPr>
      </p:pic>
      <p:sp>
        <p:nvSpPr>
          <p:cNvPr id="102" name="Google Shape;102;g2d65ce1a54a_0_70"/>
          <p:cNvSpPr txBox="1"/>
          <p:nvPr/>
        </p:nvSpPr>
        <p:spPr>
          <a:xfrm>
            <a:off x="1797499" y="2967300"/>
            <a:ext cx="37872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lang="es-MX" sz="5400">
                <a:solidFill>
                  <a:srgbClr val="3F3F3F"/>
                </a:solidFill>
                <a:latin typeface="Work Sans"/>
                <a:ea typeface="Work Sans"/>
                <a:cs typeface="Work Sans"/>
                <a:sym typeface="Work Sans"/>
              </a:rPr>
              <a:t>LuckasEnt</a:t>
            </a:r>
            <a:endParaRPr b="1" i="0" sz="4000" u="none" cap="none" strike="noStrike">
              <a:solidFill>
                <a:srgbClr val="3F3F3F"/>
              </a:solidFill>
              <a:latin typeface="Work Sans"/>
              <a:ea typeface="Work Sans"/>
              <a:cs typeface="Work Sans"/>
              <a:sym typeface="Work Sans"/>
            </a:endParaRPr>
          </a:p>
        </p:txBody>
      </p:sp>
      <p:pic>
        <p:nvPicPr>
          <p:cNvPr id="103" name="Google Shape;103;g2d65ce1a54a_0_70"/>
          <p:cNvPicPr preferRelativeResize="0"/>
          <p:nvPr/>
        </p:nvPicPr>
        <p:blipFill>
          <a:blip r:embed="rId4">
            <a:alphaModFix/>
          </a:blip>
          <a:stretch>
            <a:fillRect/>
          </a:stretch>
        </p:blipFill>
        <p:spPr>
          <a:xfrm>
            <a:off x="8669700" y="2559125"/>
            <a:ext cx="1646664" cy="1739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g2d6a13ed55b_0_28"/>
          <p:cNvSpPr txBox="1"/>
          <p:nvPr/>
        </p:nvSpPr>
        <p:spPr>
          <a:xfrm>
            <a:off x="413236" y="457723"/>
            <a:ext cx="105156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MX" sz="4400" u="none" cap="none" strike="noStrike">
                <a:solidFill>
                  <a:schemeClr val="lt1"/>
                </a:solidFill>
                <a:latin typeface="Work Sans Medium"/>
                <a:ea typeface="Work Sans Medium"/>
                <a:cs typeface="Work Sans Medium"/>
                <a:sym typeface="Work Sans Medium"/>
              </a:rPr>
              <a:t>Problema</a:t>
            </a:r>
            <a:endParaRPr b="0" i="0" sz="1400" u="none" cap="none" strike="noStrike">
              <a:solidFill>
                <a:schemeClr val="lt1"/>
              </a:solidFill>
              <a:latin typeface="Arial"/>
              <a:ea typeface="Arial"/>
              <a:cs typeface="Arial"/>
              <a:sym typeface="Arial"/>
            </a:endParaRPr>
          </a:p>
        </p:txBody>
      </p:sp>
      <p:pic>
        <p:nvPicPr>
          <p:cNvPr id="174" name="Google Shape;174;g2d6a13ed55b_0_28"/>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175" name="Google Shape;175;g2d6a13ed55b_0_28"/>
          <p:cNvPicPr preferRelativeResize="0"/>
          <p:nvPr/>
        </p:nvPicPr>
        <p:blipFill>
          <a:blip r:embed="rId5">
            <a:alphaModFix/>
          </a:blip>
          <a:stretch>
            <a:fillRect/>
          </a:stretch>
        </p:blipFill>
        <p:spPr>
          <a:xfrm>
            <a:off x="9640374" y="120062"/>
            <a:ext cx="1080000" cy="1080000"/>
          </a:xfrm>
          <a:prstGeom prst="rect">
            <a:avLst/>
          </a:prstGeom>
          <a:noFill/>
          <a:ln>
            <a:noFill/>
          </a:ln>
        </p:spPr>
      </p:pic>
      <p:sp>
        <p:nvSpPr>
          <p:cNvPr id="176" name="Google Shape;176;g2d6a13ed55b_0_28"/>
          <p:cNvSpPr txBox="1"/>
          <p:nvPr/>
        </p:nvSpPr>
        <p:spPr>
          <a:xfrm>
            <a:off x="5564425" y="1676300"/>
            <a:ext cx="5585400" cy="4340700"/>
          </a:xfrm>
          <a:prstGeom prst="rect">
            <a:avLst/>
          </a:prstGeom>
          <a:noFill/>
          <a:ln>
            <a:noFill/>
          </a:ln>
        </p:spPr>
        <p:txBody>
          <a:bodyPr anchorCtr="0" anchor="t" bIns="45700" lIns="91425" spcFirstLastPara="1" rIns="91425" wrap="square" tIns="45700">
            <a:spAutoFit/>
          </a:bodyPr>
          <a:lstStyle/>
          <a:p>
            <a:pPr indent="457200" lvl="0" marL="0" rtl="0" algn="just">
              <a:lnSpc>
                <a:spcPct val="150000"/>
              </a:lnSpc>
              <a:spcBef>
                <a:spcPts val="0"/>
              </a:spcBef>
              <a:spcAft>
                <a:spcPts val="0"/>
              </a:spcAft>
              <a:buClr>
                <a:schemeClr val="dk1"/>
              </a:buClr>
              <a:buSzPts val="1100"/>
              <a:buFont typeface="Arial"/>
              <a:buNone/>
            </a:pPr>
            <a:r>
              <a:rPr lang="es-MX" sz="2400">
                <a:solidFill>
                  <a:schemeClr val="dk1"/>
                </a:solidFill>
                <a:latin typeface="Roboto"/>
                <a:ea typeface="Roboto"/>
                <a:cs typeface="Roboto"/>
                <a:sym typeface="Roboto"/>
              </a:rPr>
              <a:t>Sin embargo, esta </a:t>
            </a:r>
            <a:r>
              <a:rPr b="1" lang="es-MX" sz="2400">
                <a:solidFill>
                  <a:schemeClr val="dk1"/>
                </a:solidFill>
                <a:latin typeface="Roboto"/>
                <a:ea typeface="Roboto"/>
                <a:cs typeface="Roboto"/>
                <a:sym typeface="Roboto"/>
              </a:rPr>
              <a:t>forma de realizar la comparación</a:t>
            </a:r>
            <a:r>
              <a:rPr lang="es-MX" sz="2400">
                <a:solidFill>
                  <a:schemeClr val="dk1"/>
                </a:solidFill>
                <a:latin typeface="Roboto"/>
                <a:ea typeface="Roboto"/>
                <a:cs typeface="Roboto"/>
                <a:sym typeface="Roboto"/>
              </a:rPr>
              <a:t> limita al consumidor, ya que </a:t>
            </a:r>
            <a:r>
              <a:rPr b="1" lang="es-MX" sz="2400">
                <a:solidFill>
                  <a:schemeClr val="dk1"/>
                </a:solidFill>
                <a:latin typeface="Roboto"/>
                <a:ea typeface="Roboto"/>
                <a:cs typeface="Roboto"/>
                <a:sym typeface="Roboto"/>
              </a:rPr>
              <a:t>no le permite acceder a información de otras plataformas</a:t>
            </a:r>
            <a:r>
              <a:rPr lang="es-MX" sz="2400">
                <a:solidFill>
                  <a:schemeClr val="dk1"/>
                </a:solidFill>
                <a:latin typeface="Roboto"/>
                <a:ea typeface="Roboto"/>
                <a:cs typeface="Roboto"/>
                <a:sym typeface="Roboto"/>
              </a:rPr>
              <a:t> desde un mismo sitio. Esto reduce la capacidad de tomar decisiones de comparar más eficientes y fundamentadas.</a:t>
            </a:r>
            <a:endParaRPr sz="2400">
              <a:solidFill>
                <a:schemeClr val="dk1"/>
              </a:solidFill>
              <a:latin typeface="Roboto"/>
              <a:ea typeface="Roboto"/>
              <a:cs typeface="Roboto"/>
              <a:sym typeface="Roboto"/>
            </a:endParaRPr>
          </a:p>
        </p:txBody>
      </p:sp>
      <p:pic>
        <p:nvPicPr>
          <p:cNvPr id="177" name="Google Shape;177;g2d6a13ed55b_0_28"/>
          <p:cNvPicPr preferRelativeResize="0"/>
          <p:nvPr/>
        </p:nvPicPr>
        <p:blipFill rotWithShape="1">
          <a:blip r:embed="rId6">
            <a:alphaModFix/>
          </a:blip>
          <a:srcRect b="7044" l="7116" r="12009" t="25154"/>
          <a:stretch/>
        </p:blipFill>
        <p:spPr>
          <a:xfrm>
            <a:off x="602200" y="2525650"/>
            <a:ext cx="4240174" cy="2365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g2d6a13ed55b_0_38"/>
          <p:cNvSpPr txBox="1"/>
          <p:nvPr/>
        </p:nvSpPr>
        <p:spPr>
          <a:xfrm>
            <a:off x="413236" y="457723"/>
            <a:ext cx="105156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MX" sz="4400" u="none" cap="none" strike="noStrike">
                <a:solidFill>
                  <a:schemeClr val="lt1"/>
                </a:solidFill>
                <a:latin typeface="Work Sans Medium"/>
                <a:ea typeface="Work Sans Medium"/>
                <a:cs typeface="Work Sans Medium"/>
                <a:sym typeface="Work Sans Medium"/>
              </a:rPr>
              <a:t>Problema</a:t>
            </a:r>
            <a:endParaRPr b="0" i="0" sz="1400" u="none" cap="none" strike="noStrike">
              <a:solidFill>
                <a:schemeClr val="lt1"/>
              </a:solidFill>
              <a:latin typeface="Arial"/>
              <a:ea typeface="Arial"/>
              <a:cs typeface="Arial"/>
              <a:sym typeface="Arial"/>
            </a:endParaRPr>
          </a:p>
        </p:txBody>
      </p:sp>
      <p:pic>
        <p:nvPicPr>
          <p:cNvPr id="183" name="Google Shape;183;g2d6a13ed55b_0_38"/>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184" name="Google Shape;184;g2d6a13ed55b_0_38"/>
          <p:cNvPicPr preferRelativeResize="0"/>
          <p:nvPr/>
        </p:nvPicPr>
        <p:blipFill>
          <a:blip r:embed="rId5">
            <a:alphaModFix/>
          </a:blip>
          <a:stretch>
            <a:fillRect/>
          </a:stretch>
        </p:blipFill>
        <p:spPr>
          <a:xfrm>
            <a:off x="9640374" y="120062"/>
            <a:ext cx="1080000" cy="1080000"/>
          </a:xfrm>
          <a:prstGeom prst="rect">
            <a:avLst/>
          </a:prstGeom>
          <a:noFill/>
          <a:ln>
            <a:noFill/>
          </a:ln>
        </p:spPr>
      </p:pic>
      <p:sp>
        <p:nvSpPr>
          <p:cNvPr id="185" name="Google Shape;185;g2d6a13ed55b_0_38"/>
          <p:cNvSpPr txBox="1"/>
          <p:nvPr/>
        </p:nvSpPr>
        <p:spPr>
          <a:xfrm>
            <a:off x="443400" y="2094250"/>
            <a:ext cx="11305200" cy="3871200"/>
          </a:xfrm>
          <a:prstGeom prst="rect">
            <a:avLst/>
          </a:prstGeom>
          <a:noFill/>
          <a:ln>
            <a:noFill/>
          </a:ln>
        </p:spPr>
        <p:txBody>
          <a:bodyPr anchorCtr="0" anchor="t" bIns="45700" lIns="91425" spcFirstLastPara="1" rIns="91425" wrap="square" tIns="45700">
            <a:spAutoFit/>
          </a:bodyPr>
          <a:lstStyle/>
          <a:p>
            <a:pPr indent="449580" lvl="0" marL="0" rtl="0" algn="just">
              <a:lnSpc>
                <a:spcPct val="150000"/>
              </a:lnSpc>
              <a:spcBef>
                <a:spcPts val="0"/>
              </a:spcBef>
              <a:spcAft>
                <a:spcPts val="0"/>
              </a:spcAft>
              <a:buNone/>
            </a:pPr>
            <a:r>
              <a:rPr lang="es-MX" sz="2900">
                <a:solidFill>
                  <a:schemeClr val="dk1"/>
                </a:solidFill>
                <a:latin typeface="Roboto"/>
                <a:ea typeface="Roboto"/>
                <a:cs typeface="Roboto"/>
                <a:sym typeface="Roboto"/>
              </a:rPr>
              <a:t>¿Qué </a:t>
            </a:r>
            <a:r>
              <a:rPr b="1" lang="es-MX" sz="2900">
                <a:solidFill>
                  <a:schemeClr val="dk1"/>
                </a:solidFill>
                <a:latin typeface="Roboto"/>
                <a:ea typeface="Roboto"/>
                <a:cs typeface="Roboto"/>
                <a:sym typeface="Roboto"/>
              </a:rPr>
              <a:t>elementos tecnológicos y digitales en programación</a:t>
            </a:r>
            <a:r>
              <a:rPr lang="es-MX" sz="2900">
                <a:solidFill>
                  <a:schemeClr val="dk1"/>
                </a:solidFill>
                <a:latin typeface="Roboto"/>
                <a:ea typeface="Roboto"/>
                <a:cs typeface="Roboto"/>
                <a:sym typeface="Roboto"/>
              </a:rPr>
              <a:t> se deben tener </a:t>
            </a:r>
            <a:r>
              <a:rPr b="1" lang="es-MX" sz="2900">
                <a:solidFill>
                  <a:schemeClr val="dk1"/>
                </a:solidFill>
                <a:latin typeface="Roboto"/>
                <a:ea typeface="Roboto"/>
                <a:cs typeface="Roboto"/>
                <a:sym typeface="Roboto"/>
              </a:rPr>
              <a:t>en cuenta</a:t>
            </a:r>
            <a:r>
              <a:rPr lang="es-MX" sz="2900">
                <a:solidFill>
                  <a:schemeClr val="dk1"/>
                </a:solidFill>
                <a:latin typeface="Roboto"/>
                <a:ea typeface="Roboto"/>
                <a:cs typeface="Roboto"/>
                <a:sym typeface="Roboto"/>
              </a:rPr>
              <a:t> para el </a:t>
            </a:r>
            <a:r>
              <a:rPr b="1" lang="es-MX" sz="2900">
                <a:solidFill>
                  <a:schemeClr val="dk1"/>
                </a:solidFill>
                <a:latin typeface="Roboto"/>
                <a:ea typeface="Roboto"/>
                <a:cs typeface="Roboto"/>
                <a:sym typeface="Roboto"/>
              </a:rPr>
              <a:t>desarrollo</a:t>
            </a:r>
            <a:r>
              <a:rPr lang="es-MX" sz="2900">
                <a:solidFill>
                  <a:schemeClr val="dk1"/>
                </a:solidFill>
                <a:latin typeface="Roboto"/>
                <a:ea typeface="Roboto"/>
                <a:cs typeface="Roboto"/>
                <a:sym typeface="Roboto"/>
              </a:rPr>
              <a:t> de un sistema de información web que permita a los consumidores colombianos </a:t>
            </a:r>
            <a:r>
              <a:rPr b="1" lang="es-MX" sz="2900">
                <a:solidFill>
                  <a:schemeClr val="dk1"/>
                </a:solidFill>
                <a:latin typeface="Roboto"/>
                <a:ea typeface="Roboto"/>
                <a:cs typeface="Roboto"/>
                <a:sym typeface="Roboto"/>
              </a:rPr>
              <a:t>tomar</a:t>
            </a:r>
            <a:r>
              <a:rPr lang="es-MX" sz="2900">
                <a:solidFill>
                  <a:schemeClr val="dk1"/>
                </a:solidFill>
                <a:latin typeface="Roboto"/>
                <a:ea typeface="Roboto"/>
                <a:cs typeface="Roboto"/>
                <a:sym typeface="Roboto"/>
              </a:rPr>
              <a:t> decisiones efectivas al momento de </a:t>
            </a:r>
            <a:r>
              <a:rPr b="1" lang="es-MX" sz="2900">
                <a:solidFill>
                  <a:schemeClr val="dk1"/>
                </a:solidFill>
                <a:latin typeface="Roboto"/>
                <a:ea typeface="Roboto"/>
                <a:cs typeface="Roboto"/>
                <a:sym typeface="Roboto"/>
              </a:rPr>
              <a:t>comparar</a:t>
            </a:r>
            <a:r>
              <a:rPr lang="es-MX" sz="2900">
                <a:solidFill>
                  <a:schemeClr val="dk1"/>
                </a:solidFill>
                <a:latin typeface="Roboto"/>
                <a:ea typeface="Roboto"/>
                <a:cs typeface="Roboto"/>
                <a:sym typeface="Roboto"/>
              </a:rPr>
              <a:t> un producto en línea?</a:t>
            </a:r>
            <a:br>
              <a:rPr lang="es-MX" sz="2000">
                <a:solidFill>
                  <a:schemeClr val="dk1"/>
                </a:solidFill>
                <a:latin typeface="Work Sans"/>
                <a:ea typeface="Work Sans"/>
                <a:cs typeface="Work Sans"/>
                <a:sym typeface="Work Sans"/>
              </a:rPr>
            </a:br>
            <a:endParaRPr sz="2800">
              <a:solidFill>
                <a:schemeClr val="dk1"/>
              </a:solidFill>
              <a:latin typeface="Work Sans Light"/>
              <a:ea typeface="Work Sans Light"/>
              <a:cs typeface="Work Sans Light"/>
              <a:sym typeface="Work Sa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7"/>
          <p:cNvSpPr/>
          <p:nvPr/>
        </p:nvSpPr>
        <p:spPr>
          <a:xfrm>
            <a:off x="623725" y="683497"/>
            <a:ext cx="3527400" cy="405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 name="Google Shape;191;p7"/>
          <p:cNvSpPr txBox="1"/>
          <p:nvPr/>
        </p:nvSpPr>
        <p:spPr>
          <a:xfrm>
            <a:off x="479800" y="117400"/>
            <a:ext cx="3406500" cy="527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3200"/>
              <a:buFont typeface="Work Sans Light"/>
              <a:buNone/>
            </a:pPr>
            <a:r>
              <a:rPr b="0" i="0" lang="es-MX" sz="3200" u="none" cap="none" strike="noStrike">
                <a:solidFill>
                  <a:srgbClr val="38AA00"/>
                </a:solidFill>
                <a:latin typeface="Work Sans Light"/>
                <a:ea typeface="Work Sans Light"/>
                <a:cs typeface="Work Sans Light"/>
                <a:sym typeface="Work Sans Light"/>
              </a:rPr>
              <a:t>Objetivo General</a:t>
            </a:r>
            <a:endParaRPr b="0" i="0" sz="1400" u="none" cap="none" strike="noStrike">
              <a:solidFill>
                <a:srgbClr val="000000"/>
              </a:solidFill>
              <a:latin typeface="Arial"/>
              <a:ea typeface="Arial"/>
              <a:cs typeface="Arial"/>
              <a:sym typeface="Arial"/>
            </a:endParaRPr>
          </a:p>
        </p:txBody>
      </p:sp>
      <p:sp>
        <p:nvSpPr>
          <p:cNvPr id="192" name="Google Shape;192;p7"/>
          <p:cNvSpPr txBox="1"/>
          <p:nvPr/>
        </p:nvSpPr>
        <p:spPr>
          <a:xfrm>
            <a:off x="479800" y="963200"/>
            <a:ext cx="6658800" cy="2139600"/>
          </a:xfrm>
          <a:prstGeom prst="rect">
            <a:avLst/>
          </a:prstGeom>
          <a:noFill/>
          <a:ln>
            <a:noFill/>
          </a:ln>
        </p:spPr>
        <p:txBody>
          <a:bodyPr anchorCtr="0" anchor="t" bIns="45700" lIns="91425" spcFirstLastPara="1" rIns="91425" wrap="square" tIns="45700">
            <a:spAutoFit/>
          </a:bodyPr>
          <a:lstStyle/>
          <a:p>
            <a:pPr indent="457200" lvl="0" marL="0" marR="0" rtl="0" algn="just">
              <a:lnSpc>
                <a:spcPct val="150000"/>
              </a:lnSpc>
              <a:spcBef>
                <a:spcPts val="0"/>
              </a:spcBef>
              <a:spcAft>
                <a:spcPts val="0"/>
              </a:spcAft>
              <a:buClr>
                <a:srgbClr val="000000"/>
              </a:buClr>
              <a:buSzPts val="1600"/>
              <a:buFont typeface="Arial"/>
              <a:buNone/>
            </a:pPr>
            <a:r>
              <a:rPr b="1" lang="es-MX" sz="1900">
                <a:solidFill>
                  <a:schemeClr val="dk1"/>
                </a:solidFill>
                <a:latin typeface="Roboto"/>
                <a:ea typeface="Roboto"/>
                <a:cs typeface="Roboto"/>
                <a:sym typeface="Roboto"/>
              </a:rPr>
              <a:t>Desarrollar un Sistema de Información Web</a:t>
            </a:r>
            <a:r>
              <a:rPr lang="es-MX" sz="1900">
                <a:solidFill>
                  <a:schemeClr val="dk1"/>
                </a:solidFill>
                <a:latin typeface="Roboto Light"/>
                <a:ea typeface="Roboto Light"/>
                <a:cs typeface="Roboto Light"/>
                <a:sym typeface="Roboto Light"/>
              </a:rPr>
              <a:t> llamado 'LuckasEnt' para el </a:t>
            </a:r>
            <a:r>
              <a:rPr lang="es-MX" sz="1900">
                <a:solidFill>
                  <a:schemeClr val="dk1"/>
                </a:solidFill>
                <a:latin typeface="Roboto Light"/>
                <a:ea typeface="Roboto Light"/>
                <a:cs typeface="Roboto Light"/>
                <a:sym typeface="Roboto Light"/>
              </a:rPr>
              <a:t>Análisis,</a:t>
            </a:r>
            <a:r>
              <a:rPr lang="es-MX" sz="1900">
                <a:solidFill>
                  <a:schemeClr val="dk1"/>
                </a:solidFill>
                <a:latin typeface="Roboto Light"/>
                <a:ea typeface="Roboto Light"/>
                <a:cs typeface="Roboto Light"/>
                <a:sym typeface="Roboto Light"/>
              </a:rPr>
              <a:t> soporte de Precios y Productos, frente a la toma de decisiones en los procesos</a:t>
            </a:r>
            <a:r>
              <a:rPr lang="es-MX" sz="1900">
                <a:solidFill>
                  <a:schemeClr val="dk1"/>
                </a:solidFill>
                <a:latin typeface="Roboto Light"/>
                <a:ea typeface="Roboto Light"/>
                <a:cs typeface="Roboto Light"/>
                <a:sym typeface="Roboto Light"/>
              </a:rPr>
              <a:t> de abastecimiento de retailers en Colombia</a:t>
            </a:r>
            <a:r>
              <a:rPr lang="es-MX" sz="1900">
                <a:solidFill>
                  <a:schemeClr val="dk1"/>
                </a:solidFill>
                <a:latin typeface="Roboto Light"/>
                <a:ea typeface="Roboto Light"/>
                <a:cs typeface="Roboto Light"/>
                <a:sym typeface="Roboto Light"/>
              </a:rPr>
              <a:t>, </a:t>
            </a:r>
            <a:r>
              <a:rPr lang="es-MX" sz="1900">
                <a:solidFill>
                  <a:schemeClr val="dk1"/>
                </a:solidFill>
                <a:latin typeface="Roboto Light"/>
                <a:ea typeface="Roboto Light"/>
                <a:cs typeface="Roboto Light"/>
                <a:sym typeface="Roboto Light"/>
              </a:rPr>
              <a:t>mediante el</a:t>
            </a:r>
            <a:r>
              <a:rPr lang="es-MX" sz="1900">
                <a:solidFill>
                  <a:schemeClr val="dk1"/>
                </a:solidFill>
                <a:latin typeface="Roboto Light"/>
                <a:ea typeface="Roboto Light"/>
                <a:cs typeface="Roboto Light"/>
                <a:sym typeface="Roboto Light"/>
              </a:rPr>
              <a:t> web scraping.</a:t>
            </a:r>
            <a:endParaRPr i="0" sz="1900" u="none" cap="none" strike="noStrike">
              <a:solidFill>
                <a:schemeClr val="dk1"/>
              </a:solidFill>
              <a:latin typeface="Roboto Light"/>
              <a:ea typeface="Roboto Light"/>
              <a:cs typeface="Roboto Light"/>
              <a:sym typeface="Roboto Light"/>
            </a:endParaRPr>
          </a:p>
        </p:txBody>
      </p:sp>
      <p:pic>
        <p:nvPicPr>
          <p:cNvPr id="193" name="Google Shape;193;p7"/>
          <p:cNvPicPr preferRelativeResize="0"/>
          <p:nvPr/>
        </p:nvPicPr>
        <p:blipFill rotWithShape="1">
          <a:blip r:embed="rId3">
            <a:alphaModFix/>
          </a:blip>
          <a:srcRect b="169" l="0" r="0" t="169"/>
          <a:stretch/>
        </p:blipFill>
        <p:spPr>
          <a:xfrm>
            <a:off x="7432900" y="-68150"/>
            <a:ext cx="7388902" cy="6994299"/>
          </a:xfrm>
          <a:prstGeom prst="rect">
            <a:avLst/>
          </a:prstGeom>
          <a:noFill/>
          <a:ln>
            <a:noFill/>
          </a:ln>
        </p:spPr>
      </p:pic>
      <p:sp>
        <p:nvSpPr>
          <p:cNvPr id="194" name="Google Shape;194;p7"/>
          <p:cNvSpPr/>
          <p:nvPr/>
        </p:nvSpPr>
        <p:spPr>
          <a:xfrm>
            <a:off x="623725" y="3761679"/>
            <a:ext cx="4166100" cy="405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 name="Google Shape;195;p7"/>
          <p:cNvSpPr txBox="1"/>
          <p:nvPr/>
        </p:nvSpPr>
        <p:spPr>
          <a:xfrm>
            <a:off x="623725" y="3145475"/>
            <a:ext cx="4295400" cy="46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200"/>
              <a:buFont typeface="Work Sans Light"/>
              <a:buNone/>
            </a:pPr>
            <a:r>
              <a:rPr b="0" i="0" lang="es-MX" sz="3200" u="none" cap="none" strike="noStrike">
                <a:solidFill>
                  <a:srgbClr val="38AA00"/>
                </a:solidFill>
                <a:latin typeface="Work Sans Light"/>
                <a:ea typeface="Work Sans Light"/>
                <a:cs typeface="Work Sans Light"/>
                <a:sym typeface="Work Sans Light"/>
              </a:rPr>
              <a:t>Objetivos Específicos</a:t>
            </a:r>
            <a:endParaRPr b="0" i="0" sz="1400" u="none" cap="none" strike="noStrike">
              <a:solidFill>
                <a:srgbClr val="000000"/>
              </a:solidFill>
              <a:latin typeface="Arial"/>
              <a:ea typeface="Arial"/>
              <a:cs typeface="Arial"/>
              <a:sym typeface="Arial"/>
            </a:endParaRPr>
          </a:p>
        </p:txBody>
      </p:sp>
      <p:sp>
        <p:nvSpPr>
          <p:cNvPr id="196" name="Google Shape;196;p7"/>
          <p:cNvSpPr txBox="1"/>
          <p:nvPr/>
        </p:nvSpPr>
        <p:spPr>
          <a:xfrm>
            <a:off x="479800" y="4127525"/>
            <a:ext cx="6298500" cy="2432100"/>
          </a:xfrm>
          <a:prstGeom prst="rect">
            <a:avLst/>
          </a:prstGeom>
          <a:noFill/>
          <a:ln>
            <a:noFill/>
          </a:ln>
        </p:spPr>
        <p:txBody>
          <a:bodyPr anchorCtr="0" anchor="t" bIns="45700" lIns="91425" spcFirstLastPara="1" rIns="91425" wrap="square" tIns="45700">
            <a:spAutoFit/>
          </a:bodyPr>
          <a:lstStyle/>
          <a:p>
            <a:pPr indent="-304800" lvl="0" marL="285750" marR="0" rtl="0" algn="l">
              <a:lnSpc>
                <a:spcPct val="100000"/>
              </a:lnSpc>
              <a:spcBef>
                <a:spcPts val="0"/>
              </a:spcBef>
              <a:spcAft>
                <a:spcPts val="0"/>
              </a:spcAft>
              <a:buClr>
                <a:schemeClr val="dk1"/>
              </a:buClr>
              <a:buSzPts val="1900"/>
              <a:buFont typeface="Arial"/>
              <a:buChar char="•"/>
            </a:pPr>
            <a:r>
              <a:rPr lang="es-MX" sz="1900">
                <a:solidFill>
                  <a:schemeClr val="dk1"/>
                </a:solidFill>
                <a:latin typeface="Roboto Light"/>
                <a:ea typeface="Roboto Light"/>
                <a:cs typeface="Roboto Light"/>
                <a:sym typeface="Roboto Light"/>
              </a:rPr>
              <a:t>Gestionar </a:t>
            </a:r>
            <a:r>
              <a:rPr b="1" lang="es-MX" sz="1900">
                <a:solidFill>
                  <a:schemeClr val="dk1"/>
                </a:solidFill>
                <a:latin typeface="Roboto"/>
                <a:ea typeface="Roboto"/>
                <a:cs typeface="Roboto"/>
                <a:sym typeface="Roboto"/>
              </a:rPr>
              <a:t>los</a:t>
            </a:r>
            <a:r>
              <a:rPr lang="es-MX" sz="1900">
                <a:solidFill>
                  <a:schemeClr val="dk1"/>
                </a:solidFill>
                <a:latin typeface="Roboto Light"/>
                <a:ea typeface="Roboto Light"/>
                <a:cs typeface="Roboto Light"/>
                <a:sym typeface="Roboto Light"/>
              </a:rPr>
              <a:t> </a:t>
            </a:r>
            <a:r>
              <a:rPr b="1" lang="es-MX" sz="1900">
                <a:solidFill>
                  <a:schemeClr val="dk1"/>
                </a:solidFill>
                <a:latin typeface="Roboto"/>
                <a:ea typeface="Roboto"/>
                <a:cs typeface="Roboto"/>
                <a:sym typeface="Roboto"/>
              </a:rPr>
              <a:t>usuarios del Sistema</a:t>
            </a:r>
            <a:r>
              <a:rPr lang="es-MX" sz="1900">
                <a:solidFill>
                  <a:schemeClr val="dk1"/>
                </a:solidFill>
                <a:latin typeface="Roboto Light"/>
                <a:ea typeface="Roboto Light"/>
                <a:cs typeface="Roboto Light"/>
                <a:sym typeface="Roboto Light"/>
              </a:rPr>
              <a:t> LuckasEnt</a:t>
            </a:r>
            <a:endParaRPr sz="1900">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None/>
            </a:pPr>
            <a:r>
              <a:t/>
            </a:r>
            <a:endParaRPr sz="1900">
              <a:solidFill>
                <a:schemeClr val="dk1"/>
              </a:solidFill>
              <a:latin typeface="Roboto Light"/>
              <a:ea typeface="Roboto Light"/>
              <a:cs typeface="Roboto Light"/>
              <a:sym typeface="Roboto Light"/>
            </a:endParaRPr>
          </a:p>
          <a:p>
            <a:pPr indent="-304800" lvl="0" marL="285750" marR="0" rtl="0" algn="l">
              <a:lnSpc>
                <a:spcPct val="100000"/>
              </a:lnSpc>
              <a:spcBef>
                <a:spcPts val="0"/>
              </a:spcBef>
              <a:spcAft>
                <a:spcPts val="0"/>
              </a:spcAft>
              <a:buClr>
                <a:schemeClr val="dk1"/>
              </a:buClr>
              <a:buSzPts val="1900"/>
              <a:buFont typeface="Arial"/>
              <a:buChar char="•"/>
            </a:pPr>
            <a:r>
              <a:rPr lang="es-MX" sz="1900">
                <a:solidFill>
                  <a:schemeClr val="dk1"/>
                </a:solidFill>
                <a:latin typeface="Roboto Light"/>
                <a:ea typeface="Roboto Light"/>
                <a:cs typeface="Roboto Light"/>
                <a:sym typeface="Roboto Light"/>
              </a:rPr>
              <a:t>Gestionar </a:t>
            </a:r>
            <a:r>
              <a:rPr b="1" lang="es-MX" sz="1900">
                <a:solidFill>
                  <a:schemeClr val="dk1"/>
                </a:solidFill>
                <a:latin typeface="Roboto"/>
                <a:ea typeface="Roboto"/>
                <a:cs typeface="Roboto"/>
                <a:sym typeface="Roboto"/>
              </a:rPr>
              <a:t>los productos de la plataforma Mercado libre</a:t>
            </a:r>
            <a:r>
              <a:rPr lang="es-MX" sz="1900">
                <a:solidFill>
                  <a:schemeClr val="dk1"/>
                </a:solidFill>
                <a:latin typeface="Roboto Light"/>
                <a:ea typeface="Roboto Light"/>
                <a:cs typeface="Roboto Light"/>
                <a:sym typeface="Roboto Light"/>
              </a:rPr>
              <a:t> a traves del sistema LuckasEnt</a:t>
            </a:r>
            <a:r>
              <a:rPr lang="es-MX" sz="1900">
                <a:solidFill>
                  <a:schemeClr val="dk1"/>
                </a:solidFill>
                <a:latin typeface="Roboto Light"/>
                <a:ea typeface="Roboto Light"/>
                <a:cs typeface="Roboto Light"/>
                <a:sym typeface="Roboto Light"/>
              </a:rPr>
              <a:t>.</a:t>
            </a:r>
            <a:endParaRPr sz="1900">
              <a:solidFill>
                <a:schemeClr val="dk1"/>
              </a:solidFill>
              <a:latin typeface="Roboto Light"/>
              <a:ea typeface="Roboto Light"/>
              <a:cs typeface="Roboto Light"/>
              <a:sym typeface="Roboto Light"/>
            </a:endParaRPr>
          </a:p>
          <a:p>
            <a:pPr indent="0" lvl="0" marL="457200" marR="0" rtl="0" algn="l">
              <a:lnSpc>
                <a:spcPct val="100000"/>
              </a:lnSpc>
              <a:spcBef>
                <a:spcPts val="0"/>
              </a:spcBef>
              <a:spcAft>
                <a:spcPts val="0"/>
              </a:spcAft>
              <a:buNone/>
            </a:pPr>
            <a:r>
              <a:t/>
            </a:r>
            <a:endParaRPr sz="1900">
              <a:solidFill>
                <a:schemeClr val="dk1"/>
              </a:solidFill>
              <a:latin typeface="Roboto Light"/>
              <a:ea typeface="Roboto Light"/>
              <a:cs typeface="Roboto Light"/>
              <a:sym typeface="Roboto Light"/>
            </a:endParaRPr>
          </a:p>
          <a:p>
            <a:pPr indent="-304800" lvl="0" marL="285750" marR="0" rtl="0" algn="l">
              <a:lnSpc>
                <a:spcPct val="100000"/>
              </a:lnSpc>
              <a:spcBef>
                <a:spcPts val="0"/>
              </a:spcBef>
              <a:spcAft>
                <a:spcPts val="0"/>
              </a:spcAft>
              <a:buClr>
                <a:schemeClr val="dk1"/>
              </a:buClr>
              <a:buSzPts val="1900"/>
              <a:buFont typeface="Work Sans Light"/>
              <a:buChar char="•"/>
            </a:pPr>
            <a:r>
              <a:rPr lang="es-MX" sz="1900">
                <a:solidFill>
                  <a:schemeClr val="dk1"/>
                </a:solidFill>
                <a:latin typeface="Roboto Light"/>
                <a:ea typeface="Roboto Light"/>
                <a:cs typeface="Roboto Light"/>
                <a:sym typeface="Roboto Light"/>
              </a:rPr>
              <a:t>Gestionar </a:t>
            </a:r>
            <a:r>
              <a:rPr b="1" lang="es-MX" sz="1900">
                <a:solidFill>
                  <a:schemeClr val="dk1"/>
                </a:solidFill>
                <a:latin typeface="Roboto"/>
                <a:ea typeface="Roboto"/>
                <a:cs typeface="Roboto"/>
                <a:sym typeface="Roboto"/>
              </a:rPr>
              <a:t>los reportes graficos e Impresos de los productos</a:t>
            </a:r>
            <a:r>
              <a:rPr lang="es-MX" sz="1900">
                <a:solidFill>
                  <a:schemeClr val="dk1"/>
                </a:solidFill>
                <a:latin typeface="Roboto Light"/>
                <a:ea typeface="Roboto Light"/>
                <a:cs typeface="Roboto Light"/>
                <a:sym typeface="Roboto Light"/>
              </a:rPr>
              <a:t> de Mercado libre a través del sistema LuckasEnt</a:t>
            </a:r>
            <a:endParaRPr i="0" sz="1400" u="none" cap="none" strike="noStrike">
              <a:solidFill>
                <a:srgbClr val="000000"/>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8"/>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202" name="Google Shape;202;p8"/>
          <p:cNvSpPr txBox="1"/>
          <p:nvPr/>
        </p:nvSpPr>
        <p:spPr>
          <a:xfrm>
            <a:off x="258075" y="2375624"/>
            <a:ext cx="11447400" cy="3509400"/>
          </a:xfrm>
          <a:prstGeom prst="rect">
            <a:avLst/>
          </a:prstGeom>
          <a:noFill/>
          <a:ln>
            <a:noFill/>
          </a:ln>
        </p:spPr>
        <p:txBody>
          <a:bodyPr anchorCtr="0" anchor="t" bIns="45700" lIns="91425" spcFirstLastPara="1" rIns="91425" wrap="square" tIns="45700">
            <a:spAutoFit/>
          </a:bodyPr>
          <a:lstStyle/>
          <a:p>
            <a:pPr indent="457200" lvl="0" marL="457200" rtl="0" algn="just">
              <a:lnSpc>
                <a:spcPct val="200000"/>
              </a:lnSpc>
              <a:spcBef>
                <a:spcPts val="0"/>
              </a:spcBef>
              <a:spcAft>
                <a:spcPts val="0"/>
              </a:spcAft>
              <a:buNone/>
            </a:pPr>
            <a:r>
              <a:rPr lang="es-MX" sz="2100">
                <a:solidFill>
                  <a:schemeClr val="dk1"/>
                </a:solidFill>
                <a:latin typeface="Roboto Light"/>
                <a:ea typeface="Roboto Light"/>
                <a:cs typeface="Roboto Light"/>
                <a:sym typeface="Roboto Light"/>
              </a:rPr>
              <a:t>La meta de este sistema informático denominado LuckasEnt consiste en </a:t>
            </a:r>
            <a:r>
              <a:rPr b="1" lang="es-MX" sz="2100">
                <a:solidFill>
                  <a:schemeClr val="dk1"/>
                </a:solidFill>
                <a:latin typeface="Roboto"/>
                <a:ea typeface="Roboto"/>
                <a:cs typeface="Roboto"/>
                <a:sym typeface="Roboto"/>
              </a:rPr>
              <a:t>ofrecer a los usuarios en una fuente cierta para la comparación de los precios de los productos que pueden obtener en diferentes retails</a:t>
            </a:r>
            <a:r>
              <a:rPr lang="es-MX" sz="2100">
                <a:solidFill>
                  <a:schemeClr val="dk1"/>
                </a:solidFill>
                <a:latin typeface="Roboto Light"/>
                <a:ea typeface="Roboto Light"/>
                <a:cs typeface="Roboto Light"/>
                <a:sym typeface="Roboto Light"/>
              </a:rPr>
              <a:t> como Tiendas Makro, Tiendas Alkosto, Supertiendas, Mercado libre, entre otros, de tal forma, en el momento de realizar las compras, puedan buscar, la que mejor conserva de su presupuesto en el momento de realizar las compras. </a:t>
            </a:r>
            <a:endParaRPr sz="1200">
              <a:solidFill>
                <a:schemeClr val="dk1"/>
              </a:solidFill>
              <a:latin typeface="Roboto Light"/>
              <a:ea typeface="Roboto Light"/>
              <a:cs typeface="Roboto Light"/>
              <a:sym typeface="Roboto Light"/>
            </a:endParaRPr>
          </a:p>
          <a:p>
            <a:pPr indent="-184150" lvl="0" marL="285750" marR="0" rtl="0" algn="l">
              <a:lnSpc>
                <a:spcPct val="100000"/>
              </a:lnSpc>
              <a:spcBef>
                <a:spcPts val="0"/>
              </a:spcBef>
              <a:spcAft>
                <a:spcPts val="0"/>
              </a:spcAft>
              <a:buClr>
                <a:schemeClr val="dk1"/>
              </a:buClr>
              <a:buSzPts val="1600"/>
              <a:buFont typeface="Arial"/>
              <a:buNone/>
            </a:pPr>
            <a:r>
              <a:t/>
            </a:r>
            <a:endParaRPr b="1" i="0" sz="1200" u="none" cap="none" strike="noStrike">
              <a:solidFill>
                <a:schemeClr val="dk1"/>
              </a:solidFill>
              <a:latin typeface="Work Sans Light"/>
              <a:ea typeface="Work Sans Light"/>
              <a:cs typeface="Work Sans Light"/>
              <a:sym typeface="Work Sans Light"/>
            </a:endParaRPr>
          </a:p>
        </p:txBody>
      </p:sp>
      <p:pic>
        <p:nvPicPr>
          <p:cNvPr id="203" name="Google Shape;203;p8"/>
          <p:cNvPicPr preferRelativeResize="0"/>
          <p:nvPr/>
        </p:nvPicPr>
        <p:blipFill>
          <a:blip r:embed="rId3">
            <a:alphaModFix/>
          </a:blip>
          <a:stretch>
            <a:fillRect/>
          </a:stretch>
        </p:blipFill>
        <p:spPr>
          <a:xfrm>
            <a:off x="8636601" y="234163"/>
            <a:ext cx="1080000" cy="1080000"/>
          </a:xfrm>
          <a:prstGeom prst="rect">
            <a:avLst/>
          </a:prstGeom>
          <a:noFill/>
          <a:ln>
            <a:noFill/>
          </a:ln>
        </p:spPr>
      </p:pic>
      <p:pic>
        <p:nvPicPr>
          <p:cNvPr id="204" name="Google Shape;204;p8"/>
          <p:cNvPicPr preferRelativeResize="0"/>
          <p:nvPr/>
        </p:nvPicPr>
        <p:blipFill>
          <a:blip r:embed="rId4">
            <a:alphaModFix/>
          </a:blip>
          <a:stretch>
            <a:fillRect/>
          </a:stretch>
        </p:blipFill>
        <p:spPr>
          <a:xfrm>
            <a:off x="9765949" y="233262"/>
            <a:ext cx="1080000" cy="108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2d6a938397c_0_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pic>
        <p:nvPicPr>
          <p:cNvPr id="210" name="Google Shape;210;g2d6a938397c_0_0"/>
          <p:cNvPicPr preferRelativeResize="0"/>
          <p:nvPr/>
        </p:nvPicPr>
        <p:blipFill>
          <a:blip r:embed="rId3">
            <a:alphaModFix/>
          </a:blip>
          <a:stretch>
            <a:fillRect/>
          </a:stretch>
        </p:blipFill>
        <p:spPr>
          <a:xfrm>
            <a:off x="8636601" y="234163"/>
            <a:ext cx="1080000" cy="1080000"/>
          </a:xfrm>
          <a:prstGeom prst="rect">
            <a:avLst/>
          </a:prstGeom>
          <a:noFill/>
          <a:ln>
            <a:noFill/>
          </a:ln>
        </p:spPr>
      </p:pic>
      <p:pic>
        <p:nvPicPr>
          <p:cNvPr id="211" name="Google Shape;211;g2d6a938397c_0_0"/>
          <p:cNvPicPr preferRelativeResize="0"/>
          <p:nvPr/>
        </p:nvPicPr>
        <p:blipFill>
          <a:blip r:embed="rId4">
            <a:alphaModFix/>
          </a:blip>
          <a:stretch>
            <a:fillRect/>
          </a:stretch>
        </p:blipFill>
        <p:spPr>
          <a:xfrm>
            <a:off x="9765949" y="233262"/>
            <a:ext cx="1080000" cy="1080000"/>
          </a:xfrm>
          <a:prstGeom prst="rect">
            <a:avLst/>
          </a:prstGeom>
          <a:noFill/>
          <a:ln>
            <a:noFill/>
          </a:ln>
        </p:spPr>
      </p:pic>
      <p:sp>
        <p:nvSpPr>
          <p:cNvPr id="212" name="Google Shape;212;g2d6a938397c_0_0"/>
          <p:cNvSpPr txBox="1"/>
          <p:nvPr/>
        </p:nvSpPr>
        <p:spPr>
          <a:xfrm>
            <a:off x="599475" y="1904575"/>
            <a:ext cx="10229100" cy="4386900"/>
          </a:xfrm>
          <a:prstGeom prst="rect">
            <a:avLst/>
          </a:prstGeom>
          <a:noFill/>
          <a:ln>
            <a:noFill/>
          </a:ln>
        </p:spPr>
        <p:txBody>
          <a:bodyPr anchorCtr="0" anchor="t" bIns="0" lIns="0" spcFirstLastPara="1" rIns="0" wrap="square" tIns="0">
            <a:spAutoFit/>
          </a:bodyPr>
          <a:lstStyle/>
          <a:p>
            <a:pPr indent="288000" lvl="0" marL="169199" marR="0" rtl="0" algn="just">
              <a:lnSpc>
                <a:spcPct val="150000"/>
              </a:lnSpc>
              <a:spcBef>
                <a:spcPts val="0"/>
              </a:spcBef>
              <a:spcAft>
                <a:spcPts val="0"/>
              </a:spcAft>
              <a:buClr>
                <a:schemeClr val="dk1"/>
              </a:buClr>
              <a:buSzPts val="1100"/>
              <a:buFont typeface="Arial"/>
              <a:buNone/>
            </a:pPr>
            <a:r>
              <a:rPr lang="es-MX" sz="2200">
                <a:solidFill>
                  <a:schemeClr val="dk1"/>
                </a:solidFill>
                <a:latin typeface="Roboto"/>
                <a:ea typeface="Roboto"/>
                <a:cs typeface="Roboto"/>
                <a:sym typeface="Roboto"/>
              </a:rPr>
              <a:t>Para </a:t>
            </a:r>
            <a:r>
              <a:rPr b="1" lang="es-MX" sz="2200">
                <a:solidFill>
                  <a:schemeClr val="dk1"/>
                </a:solidFill>
                <a:latin typeface="Roboto"/>
                <a:ea typeface="Roboto"/>
                <a:cs typeface="Roboto"/>
                <a:sym typeface="Roboto"/>
              </a:rPr>
              <a:t>abordar las dificultades planteadas</a:t>
            </a:r>
            <a:r>
              <a:rPr lang="es-MX" sz="2200">
                <a:solidFill>
                  <a:schemeClr val="dk1"/>
                </a:solidFill>
                <a:latin typeface="Roboto"/>
                <a:ea typeface="Roboto"/>
                <a:cs typeface="Roboto"/>
                <a:sym typeface="Roboto"/>
              </a:rPr>
              <a:t> y aprovechar las oportunidades identificadas, el sistema </a:t>
            </a:r>
            <a:r>
              <a:rPr b="1" lang="es-MX" sz="2200">
                <a:solidFill>
                  <a:schemeClr val="dk1"/>
                </a:solidFill>
                <a:latin typeface="Roboto"/>
                <a:ea typeface="Roboto"/>
                <a:cs typeface="Roboto"/>
                <a:sym typeface="Roboto"/>
              </a:rPr>
              <a:t>LuckasEnt se plantea</a:t>
            </a:r>
            <a:r>
              <a:rPr lang="es-MX" sz="2200">
                <a:solidFill>
                  <a:schemeClr val="dk1"/>
                </a:solidFill>
                <a:latin typeface="Roboto"/>
                <a:ea typeface="Roboto"/>
                <a:cs typeface="Roboto"/>
                <a:sym typeface="Roboto"/>
              </a:rPr>
              <a:t> como una </a:t>
            </a:r>
            <a:r>
              <a:rPr b="1" lang="es-MX" sz="2200">
                <a:solidFill>
                  <a:schemeClr val="dk1"/>
                </a:solidFill>
                <a:latin typeface="Roboto"/>
                <a:ea typeface="Roboto"/>
                <a:cs typeface="Roboto"/>
                <a:sym typeface="Roboto"/>
              </a:rPr>
              <a:t>solución</a:t>
            </a:r>
            <a:r>
              <a:rPr lang="es-MX" sz="2200">
                <a:solidFill>
                  <a:schemeClr val="dk1"/>
                </a:solidFill>
                <a:latin typeface="Roboto"/>
                <a:ea typeface="Roboto"/>
                <a:cs typeface="Roboto"/>
                <a:sym typeface="Roboto"/>
              </a:rPr>
              <a:t> integral con los siguientes objetivos:</a:t>
            </a:r>
            <a:endParaRPr sz="2200">
              <a:solidFill>
                <a:schemeClr val="dk1"/>
              </a:solidFill>
              <a:latin typeface="Roboto"/>
              <a:ea typeface="Roboto"/>
              <a:cs typeface="Roboto"/>
              <a:sym typeface="Roboto"/>
            </a:endParaRPr>
          </a:p>
          <a:p>
            <a:pPr indent="0" lvl="0" marL="169199" marR="0" rtl="0" algn="just">
              <a:lnSpc>
                <a:spcPct val="150000"/>
              </a:lnSpc>
              <a:spcBef>
                <a:spcPts val="0"/>
              </a:spcBef>
              <a:spcAft>
                <a:spcPts val="0"/>
              </a:spcAft>
              <a:buClr>
                <a:schemeClr val="dk1"/>
              </a:buClr>
              <a:buSzPts val="1100"/>
              <a:buFont typeface="Arial"/>
              <a:buNone/>
            </a:pPr>
            <a:r>
              <a:t/>
            </a:r>
            <a:endParaRPr sz="2200">
              <a:solidFill>
                <a:schemeClr val="dk1"/>
              </a:solidFill>
              <a:latin typeface="Roboto"/>
              <a:ea typeface="Roboto"/>
              <a:cs typeface="Roboto"/>
              <a:sym typeface="Roboto"/>
            </a:endParaRPr>
          </a:p>
          <a:p>
            <a:pPr indent="0" lvl="0" marL="169199" marR="0" rtl="0" algn="just">
              <a:lnSpc>
                <a:spcPct val="150000"/>
              </a:lnSpc>
              <a:spcBef>
                <a:spcPts val="0"/>
              </a:spcBef>
              <a:spcAft>
                <a:spcPts val="0"/>
              </a:spcAft>
              <a:buClr>
                <a:schemeClr val="dk1"/>
              </a:buClr>
              <a:buSzPts val="1100"/>
              <a:buFont typeface="Arial"/>
              <a:buNone/>
            </a:pPr>
            <a:r>
              <a:rPr b="1" lang="es-MX" sz="2200">
                <a:solidFill>
                  <a:schemeClr val="dk1"/>
                </a:solidFill>
                <a:latin typeface="Roboto"/>
                <a:ea typeface="Roboto"/>
                <a:cs typeface="Roboto"/>
                <a:sym typeface="Roboto"/>
              </a:rPr>
              <a:t>Gestión de usuarios:</a:t>
            </a:r>
            <a:endParaRPr b="1" sz="2200">
              <a:solidFill>
                <a:schemeClr val="dk1"/>
              </a:solidFill>
              <a:latin typeface="Roboto"/>
              <a:ea typeface="Roboto"/>
              <a:cs typeface="Roboto"/>
              <a:sym typeface="Roboto"/>
            </a:endParaRPr>
          </a:p>
          <a:p>
            <a:pPr indent="288000" lvl="0" marL="626399" marR="0" rtl="0" algn="just">
              <a:lnSpc>
                <a:spcPct val="150000"/>
              </a:lnSpc>
              <a:spcBef>
                <a:spcPts val="0"/>
              </a:spcBef>
              <a:spcAft>
                <a:spcPts val="0"/>
              </a:spcAft>
              <a:buClr>
                <a:schemeClr val="dk1"/>
              </a:buClr>
              <a:buSzPts val="1100"/>
              <a:buFont typeface="Arial"/>
              <a:buNone/>
            </a:pPr>
            <a:r>
              <a:rPr lang="es-MX" sz="2200">
                <a:solidFill>
                  <a:schemeClr val="dk1"/>
                </a:solidFill>
                <a:latin typeface="Roboto"/>
                <a:ea typeface="Roboto"/>
                <a:cs typeface="Roboto"/>
                <a:sym typeface="Roboto"/>
              </a:rPr>
              <a:t>LuckasEnt permitirá </a:t>
            </a:r>
            <a:r>
              <a:rPr b="1" lang="es-MX" sz="2200">
                <a:solidFill>
                  <a:schemeClr val="dk1"/>
                </a:solidFill>
                <a:latin typeface="Roboto"/>
                <a:ea typeface="Roboto"/>
                <a:cs typeface="Roboto"/>
                <a:sym typeface="Roboto"/>
              </a:rPr>
              <a:t>gestionar</a:t>
            </a:r>
            <a:r>
              <a:rPr lang="es-MX" sz="2200">
                <a:solidFill>
                  <a:schemeClr val="dk1"/>
                </a:solidFill>
                <a:latin typeface="Roboto"/>
                <a:ea typeface="Roboto"/>
                <a:cs typeface="Roboto"/>
                <a:sym typeface="Roboto"/>
              </a:rPr>
              <a:t> de forma eficiente a </a:t>
            </a:r>
            <a:r>
              <a:rPr b="1" lang="es-MX" sz="2200">
                <a:solidFill>
                  <a:schemeClr val="dk1"/>
                </a:solidFill>
                <a:latin typeface="Roboto"/>
                <a:ea typeface="Roboto"/>
                <a:cs typeface="Roboto"/>
                <a:sym typeface="Roboto"/>
              </a:rPr>
              <a:t>los usuarios registrados</a:t>
            </a:r>
            <a:r>
              <a:rPr lang="es-MX" sz="2200">
                <a:solidFill>
                  <a:schemeClr val="dk1"/>
                </a:solidFill>
                <a:latin typeface="Roboto"/>
                <a:ea typeface="Roboto"/>
                <a:cs typeface="Roboto"/>
                <a:sym typeface="Roboto"/>
              </a:rPr>
              <a:t>, asegurando un manejo seguro de sus datos, acceso personalizado, y facilitando la interacción con las funcionalidades de la plataforma.</a:t>
            </a:r>
            <a:endParaRPr sz="2100">
              <a:solidFill>
                <a:schemeClr val="dk1"/>
              </a:solidFill>
            </a:endParaRPr>
          </a:p>
          <a:p>
            <a:pPr indent="0" lvl="0" marL="169199" marR="0" rtl="0" algn="just">
              <a:lnSpc>
                <a:spcPct val="100000"/>
              </a:lnSpc>
              <a:spcBef>
                <a:spcPts val="0"/>
              </a:spcBef>
              <a:spcAft>
                <a:spcPts val="0"/>
              </a:spcAft>
              <a:buClr>
                <a:schemeClr val="dk1"/>
              </a:buClr>
              <a:buSzPts val="1100"/>
              <a:buFont typeface="Arial"/>
              <a:buNone/>
            </a:pPr>
            <a:r>
              <a:t/>
            </a:r>
            <a:endParaRPr sz="21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2d6a938397c_0_8"/>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pic>
        <p:nvPicPr>
          <p:cNvPr id="218" name="Google Shape;218;g2d6a938397c_0_8"/>
          <p:cNvPicPr preferRelativeResize="0"/>
          <p:nvPr/>
        </p:nvPicPr>
        <p:blipFill>
          <a:blip r:embed="rId3">
            <a:alphaModFix/>
          </a:blip>
          <a:stretch>
            <a:fillRect/>
          </a:stretch>
        </p:blipFill>
        <p:spPr>
          <a:xfrm>
            <a:off x="8636601" y="234163"/>
            <a:ext cx="1080000" cy="1080000"/>
          </a:xfrm>
          <a:prstGeom prst="rect">
            <a:avLst/>
          </a:prstGeom>
          <a:noFill/>
          <a:ln>
            <a:noFill/>
          </a:ln>
        </p:spPr>
      </p:pic>
      <p:pic>
        <p:nvPicPr>
          <p:cNvPr id="219" name="Google Shape;219;g2d6a938397c_0_8"/>
          <p:cNvPicPr preferRelativeResize="0"/>
          <p:nvPr/>
        </p:nvPicPr>
        <p:blipFill>
          <a:blip r:embed="rId4">
            <a:alphaModFix/>
          </a:blip>
          <a:stretch>
            <a:fillRect/>
          </a:stretch>
        </p:blipFill>
        <p:spPr>
          <a:xfrm>
            <a:off x="9765949" y="233262"/>
            <a:ext cx="1080000" cy="1080000"/>
          </a:xfrm>
          <a:prstGeom prst="rect">
            <a:avLst/>
          </a:prstGeom>
          <a:noFill/>
          <a:ln>
            <a:noFill/>
          </a:ln>
        </p:spPr>
      </p:pic>
      <p:sp>
        <p:nvSpPr>
          <p:cNvPr id="220" name="Google Shape;220;g2d6a938397c_0_8"/>
          <p:cNvSpPr txBox="1"/>
          <p:nvPr/>
        </p:nvSpPr>
        <p:spPr>
          <a:xfrm>
            <a:off x="192075" y="1589050"/>
            <a:ext cx="11043900" cy="4964100"/>
          </a:xfrm>
          <a:prstGeom prst="rect">
            <a:avLst/>
          </a:prstGeom>
          <a:noFill/>
          <a:ln>
            <a:noFill/>
          </a:ln>
        </p:spPr>
        <p:txBody>
          <a:bodyPr anchorCtr="0" anchor="t" bIns="0" lIns="0" spcFirstLastPara="1" rIns="0" wrap="square" tIns="0">
            <a:spAutoFit/>
          </a:bodyPr>
          <a:lstStyle/>
          <a:p>
            <a:pPr indent="0" lvl="0" marL="169199" marR="0" rtl="0" algn="just">
              <a:lnSpc>
                <a:spcPct val="150000"/>
              </a:lnSpc>
              <a:spcBef>
                <a:spcPts val="0"/>
              </a:spcBef>
              <a:spcAft>
                <a:spcPts val="0"/>
              </a:spcAft>
              <a:buClr>
                <a:schemeClr val="dk1"/>
              </a:buClr>
              <a:buSzPts val="1100"/>
              <a:buFont typeface="Arial"/>
              <a:buNone/>
            </a:pPr>
            <a:r>
              <a:t/>
            </a:r>
            <a:endParaRPr sz="2100">
              <a:solidFill>
                <a:schemeClr val="dk1"/>
              </a:solidFill>
              <a:latin typeface="Work Sans"/>
              <a:ea typeface="Work Sans"/>
              <a:cs typeface="Work Sans"/>
              <a:sym typeface="Work Sans"/>
            </a:endParaRPr>
          </a:p>
          <a:p>
            <a:pPr indent="0" lvl="0" marL="169199" marR="0" rtl="0" algn="just">
              <a:lnSpc>
                <a:spcPct val="150000"/>
              </a:lnSpc>
              <a:spcBef>
                <a:spcPts val="0"/>
              </a:spcBef>
              <a:spcAft>
                <a:spcPts val="0"/>
              </a:spcAft>
              <a:buClr>
                <a:schemeClr val="dk1"/>
              </a:buClr>
              <a:buSzPts val="1100"/>
              <a:buFont typeface="Arial"/>
              <a:buNone/>
            </a:pPr>
            <a:r>
              <a:rPr b="1" lang="es-MX" sz="2000">
                <a:solidFill>
                  <a:schemeClr val="dk1"/>
                </a:solidFill>
                <a:latin typeface="Roboto"/>
                <a:ea typeface="Roboto"/>
                <a:cs typeface="Roboto"/>
                <a:sym typeface="Roboto"/>
              </a:rPr>
              <a:t>Gestión de productos de Mercado Libre:</a:t>
            </a:r>
            <a:endParaRPr b="1" sz="2000">
              <a:solidFill>
                <a:schemeClr val="dk1"/>
              </a:solidFill>
              <a:latin typeface="Roboto"/>
              <a:ea typeface="Roboto"/>
              <a:cs typeface="Roboto"/>
              <a:sym typeface="Roboto"/>
            </a:endParaRPr>
          </a:p>
          <a:p>
            <a:pPr indent="288000" lvl="0" marL="626399" marR="0" rtl="0" algn="just">
              <a:lnSpc>
                <a:spcPct val="150000"/>
              </a:lnSpc>
              <a:spcBef>
                <a:spcPts val="0"/>
              </a:spcBef>
              <a:spcAft>
                <a:spcPts val="0"/>
              </a:spcAft>
              <a:buClr>
                <a:schemeClr val="dk1"/>
              </a:buClr>
              <a:buSzPts val="1100"/>
              <a:buFont typeface="Arial"/>
              <a:buNone/>
            </a:pPr>
            <a:r>
              <a:rPr lang="es-MX" sz="2000">
                <a:solidFill>
                  <a:schemeClr val="dk1"/>
                </a:solidFill>
                <a:latin typeface="Roboto"/>
                <a:ea typeface="Roboto"/>
                <a:cs typeface="Roboto"/>
                <a:sym typeface="Roboto"/>
              </a:rPr>
              <a:t>LuckasEnt ofrecerá herramientas para integrar y </a:t>
            </a:r>
            <a:r>
              <a:rPr b="1" lang="es-MX" sz="2000">
                <a:solidFill>
                  <a:schemeClr val="dk1"/>
                </a:solidFill>
                <a:latin typeface="Roboto"/>
                <a:ea typeface="Roboto"/>
                <a:cs typeface="Roboto"/>
                <a:sym typeface="Roboto"/>
              </a:rPr>
              <a:t>gestionar los productos disponibles en la plataforma Mercado Libre</a:t>
            </a:r>
            <a:r>
              <a:rPr lang="es-MX" sz="2000">
                <a:solidFill>
                  <a:schemeClr val="dk1"/>
                </a:solidFill>
                <a:latin typeface="Roboto"/>
                <a:ea typeface="Roboto"/>
                <a:cs typeface="Roboto"/>
                <a:sym typeface="Roboto"/>
              </a:rPr>
              <a:t>. Esto incluirá opciones como agregar, actualizar, y eliminar productos, así como consultar información detallada de inventarios en tiempo real.</a:t>
            </a:r>
            <a:endParaRPr sz="2000">
              <a:solidFill>
                <a:schemeClr val="dk1"/>
              </a:solidFill>
              <a:latin typeface="Roboto"/>
              <a:ea typeface="Roboto"/>
              <a:cs typeface="Roboto"/>
              <a:sym typeface="Roboto"/>
            </a:endParaRPr>
          </a:p>
          <a:p>
            <a:pPr indent="0" lvl="0" marL="169199" marR="0" rtl="0" algn="just">
              <a:lnSpc>
                <a:spcPct val="150000"/>
              </a:lnSpc>
              <a:spcBef>
                <a:spcPts val="0"/>
              </a:spcBef>
              <a:spcAft>
                <a:spcPts val="0"/>
              </a:spcAft>
              <a:buClr>
                <a:schemeClr val="dk1"/>
              </a:buClr>
              <a:buSzPts val="1100"/>
              <a:buFont typeface="Arial"/>
              <a:buNone/>
            </a:pPr>
            <a:r>
              <a:t/>
            </a:r>
            <a:endParaRPr sz="2000">
              <a:solidFill>
                <a:schemeClr val="dk1"/>
              </a:solidFill>
              <a:latin typeface="Roboto"/>
              <a:ea typeface="Roboto"/>
              <a:cs typeface="Roboto"/>
              <a:sym typeface="Roboto"/>
            </a:endParaRPr>
          </a:p>
          <a:p>
            <a:pPr indent="0" lvl="0" marL="169199" marR="0" rtl="0" algn="just">
              <a:lnSpc>
                <a:spcPct val="150000"/>
              </a:lnSpc>
              <a:spcBef>
                <a:spcPts val="0"/>
              </a:spcBef>
              <a:spcAft>
                <a:spcPts val="0"/>
              </a:spcAft>
              <a:buClr>
                <a:schemeClr val="dk1"/>
              </a:buClr>
              <a:buSzPts val="1100"/>
              <a:buFont typeface="Arial"/>
              <a:buNone/>
            </a:pPr>
            <a:r>
              <a:rPr b="1" lang="es-MX" sz="2000">
                <a:solidFill>
                  <a:schemeClr val="dk1"/>
                </a:solidFill>
                <a:latin typeface="Roboto"/>
                <a:ea typeface="Roboto"/>
                <a:cs typeface="Roboto"/>
                <a:sym typeface="Roboto"/>
              </a:rPr>
              <a:t>Gestión de reportes gráficos e impresos:</a:t>
            </a:r>
            <a:endParaRPr b="1" sz="2000">
              <a:solidFill>
                <a:schemeClr val="dk1"/>
              </a:solidFill>
              <a:latin typeface="Roboto"/>
              <a:ea typeface="Roboto"/>
              <a:cs typeface="Roboto"/>
              <a:sym typeface="Roboto"/>
            </a:endParaRPr>
          </a:p>
          <a:p>
            <a:pPr indent="288000" lvl="0" marL="626399" marR="0" rtl="0" algn="just">
              <a:lnSpc>
                <a:spcPct val="150000"/>
              </a:lnSpc>
              <a:spcBef>
                <a:spcPts val="0"/>
              </a:spcBef>
              <a:spcAft>
                <a:spcPts val="0"/>
              </a:spcAft>
              <a:buClr>
                <a:schemeClr val="dk1"/>
              </a:buClr>
              <a:buSzPts val="1100"/>
              <a:buFont typeface="Arial"/>
              <a:buNone/>
            </a:pPr>
            <a:r>
              <a:rPr lang="es-MX" sz="2000">
                <a:solidFill>
                  <a:schemeClr val="dk1"/>
                </a:solidFill>
                <a:latin typeface="Roboto"/>
                <a:ea typeface="Roboto"/>
                <a:cs typeface="Roboto"/>
                <a:sym typeface="Roboto"/>
              </a:rPr>
              <a:t>El sistema proporcionará módulos avanzados para </a:t>
            </a:r>
            <a:r>
              <a:rPr b="1" lang="es-MX" sz="2000">
                <a:solidFill>
                  <a:schemeClr val="dk1"/>
                </a:solidFill>
                <a:latin typeface="Roboto"/>
                <a:ea typeface="Roboto"/>
                <a:cs typeface="Roboto"/>
                <a:sym typeface="Roboto"/>
              </a:rPr>
              <a:t>generar reportes visuales e impresos relacionados con los productos de Mercado Libre</a:t>
            </a:r>
            <a:r>
              <a:rPr lang="es-MX" sz="2000">
                <a:solidFill>
                  <a:schemeClr val="dk1"/>
                </a:solidFill>
                <a:latin typeface="Roboto"/>
                <a:ea typeface="Roboto"/>
                <a:cs typeface="Roboto"/>
                <a:sym typeface="Roboto"/>
              </a:rPr>
              <a:t>. Esto permitirá a los usuarios tomar decisiones basadas en análisis de datos, tendencias de consumo, y desempeño comercial.</a:t>
            </a:r>
            <a:endParaRPr sz="2000">
              <a:solidFill>
                <a:schemeClr val="dk1"/>
              </a:solidFill>
              <a:latin typeface="Roboto"/>
              <a:ea typeface="Roboto"/>
              <a:cs typeface="Roboto"/>
              <a:sym typeface="Roboto"/>
            </a:endParaRPr>
          </a:p>
          <a:p>
            <a:pPr indent="0" lvl="0" marL="169199" marR="0" rtl="0" algn="just">
              <a:lnSpc>
                <a:spcPct val="100000"/>
              </a:lnSpc>
              <a:spcBef>
                <a:spcPts val="0"/>
              </a:spcBef>
              <a:spcAft>
                <a:spcPts val="0"/>
              </a:spcAft>
              <a:buClr>
                <a:schemeClr val="dk1"/>
              </a:buClr>
              <a:buSzPts val="1100"/>
              <a:buFont typeface="Arial"/>
              <a:buNone/>
            </a:pPr>
            <a:r>
              <a:t/>
            </a:r>
            <a:endParaRPr sz="2100">
              <a:solidFill>
                <a:schemeClr val="dk1"/>
              </a:solidFill>
              <a:latin typeface="Work Sans"/>
              <a:ea typeface="Work Sans"/>
              <a:cs typeface="Work Sans"/>
              <a:sym typeface="Work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d6a938397c_0_16"/>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pic>
        <p:nvPicPr>
          <p:cNvPr id="226" name="Google Shape;226;g2d6a938397c_0_16"/>
          <p:cNvPicPr preferRelativeResize="0"/>
          <p:nvPr/>
        </p:nvPicPr>
        <p:blipFill>
          <a:blip r:embed="rId3">
            <a:alphaModFix/>
          </a:blip>
          <a:stretch>
            <a:fillRect/>
          </a:stretch>
        </p:blipFill>
        <p:spPr>
          <a:xfrm>
            <a:off x="8636601" y="234163"/>
            <a:ext cx="1080000" cy="1080000"/>
          </a:xfrm>
          <a:prstGeom prst="rect">
            <a:avLst/>
          </a:prstGeom>
          <a:noFill/>
          <a:ln>
            <a:noFill/>
          </a:ln>
        </p:spPr>
      </p:pic>
      <p:pic>
        <p:nvPicPr>
          <p:cNvPr id="227" name="Google Shape;227;g2d6a938397c_0_16"/>
          <p:cNvPicPr preferRelativeResize="0"/>
          <p:nvPr/>
        </p:nvPicPr>
        <p:blipFill>
          <a:blip r:embed="rId4">
            <a:alphaModFix/>
          </a:blip>
          <a:stretch>
            <a:fillRect/>
          </a:stretch>
        </p:blipFill>
        <p:spPr>
          <a:xfrm>
            <a:off x="9765949" y="233262"/>
            <a:ext cx="1080000" cy="1080000"/>
          </a:xfrm>
          <a:prstGeom prst="rect">
            <a:avLst/>
          </a:prstGeom>
          <a:noFill/>
          <a:ln>
            <a:noFill/>
          </a:ln>
        </p:spPr>
      </p:pic>
      <p:sp>
        <p:nvSpPr>
          <p:cNvPr id="228" name="Google Shape;228;g2d6a938397c_0_16"/>
          <p:cNvSpPr txBox="1"/>
          <p:nvPr/>
        </p:nvSpPr>
        <p:spPr>
          <a:xfrm>
            <a:off x="712350" y="1634700"/>
            <a:ext cx="10767300" cy="50025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es-MX" sz="2200">
                <a:solidFill>
                  <a:schemeClr val="dk1"/>
                </a:solidFill>
                <a:latin typeface="Roboto"/>
                <a:ea typeface="Roboto"/>
                <a:cs typeface="Roboto"/>
                <a:sym typeface="Roboto"/>
              </a:rPr>
              <a:t>Con base a lo anterior, </a:t>
            </a:r>
            <a:r>
              <a:rPr b="1" lang="es-MX" sz="2200">
                <a:solidFill>
                  <a:schemeClr val="dk1"/>
                </a:solidFill>
                <a:latin typeface="Roboto"/>
                <a:ea typeface="Roboto"/>
                <a:cs typeface="Roboto"/>
                <a:sym typeface="Roboto"/>
              </a:rPr>
              <a:t>los beneficiarios y beneficios</a:t>
            </a:r>
            <a:r>
              <a:rPr lang="es-MX" sz="2200">
                <a:solidFill>
                  <a:schemeClr val="dk1"/>
                </a:solidFill>
                <a:latin typeface="Roboto"/>
                <a:ea typeface="Roboto"/>
                <a:cs typeface="Roboto"/>
                <a:sym typeface="Roboto"/>
              </a:rPr>
              <a:t> esperados:</a:t>
            </a:r>
            <a:endParaRPr sz="2200">
              <a:solidFill>
                <a:schemeClr val="dk1"/>
              </a:solidFill>
              <a:latin typeface="Roboto"/>
              <a:ea typeface="Roboto"/>
              <a:cs typeface="Roboto"/>
              <a:sym typeface="Roboto"/>
            </a:endParaRPr>
          </a:p>
          <a:p>
            <a:pPr indent="0" lvl="0" marL="0" rtl="0" algn="just">
              <a:lnSpc>
                <a:spcPct val="150000"/>
              </a:lnSpc>
              <a:spcBef>
                <a:spcPts val="0"/>
              </a:spcBef>
              <a:spcAft>
                <a:spcPts val="0"/>
              </a:spcAft>
              <a:buClr>
                <a:schemeClr val="dk1"/>
              </a:buClr>
              <a:buSzPts val="1100"/>
              <a:buFont typeface="Arial"/>
              <a:buNone/>
            </a:pPr>
            <a:r>
              <a:t/>
            </a:r>
            <a:endParaRPr sz="2200">
              <a:solidFill>
                <a:schemeClr val="dk1"/>
              </a:solidFill>
              <a:latin typeface="Roboto"/>
              <a:ea typeface="Roboto"/>
              <a:cs typeface="Roboto"/>
              <a:sym typeface="Roboto"/>
            </a:endParaRPr>
          </a:p>
          <a:p>
            <a:pPr indent="0" lvl="0" marL="0" rtl="0" algn="just">
              <a:lnSpc>
                <a:spcPct val="150000"/>
              </a:lnSpc>
              <a:spcBef>
                <a:spcPts val="0"/>
              </a:spcBef>
              <a:spcAft>
                <a:spcPts val="0"/>
              </a:spcAft>
              <a:buClr>
                <a:schemeClr val="dk1"/>
              </a:buClr>
              <a:buSzPts val="1100"/>
              <a:buFont typeface="Arial"/>
              <a:buNone/>
            </a:pPr>
            <a:r>
              <a:rPr b="1" lang="es-MX" sz="2200">
                <a:solidFill>
                  <a:schemeClr val="dk1"/>
                </a:solidFill>
                <a:latin typeface="Roboto"/>
                <a:ea typeface="Roboto"/>
                <a:cs typeface="Roboto"/>
                <a:sym typeface="Roboto"/>
              </a:rPr>
              <a:t>Consumidores: </a:t>
            </a:r>
            <a:r>
              <a:rPr lang="es-MX" sz="2200">
                <a:solidFill>
                  <a:schemeClr val="dk1"/>
                </a:solidFill>
                <a:latin typeface="Roboto"/>
                <a:ea typeface="Roboto"/>
                <a:cs typeface="Roboto"/>
                <a:sym typeface="Roboto"/>
              </a:rPr>
              <a:t>Mejor acceso a información detallada de productos esenciales, facilitando decisiones de compra.</a:t>
            </a:r>
            <a:endParaRPr sz="2200">
              <a:solidFill>
                <a:schemeClr val="dk1"/>
              </a:solidFill>
              <a:latin typeface="Roboto"/>
              <a:ea typeface="Roboto"/>
              <a:cs typeface="Roboto"/>
              <a:sym typeface="Roboto"/>
            </a:endParaRPr>
          </a:p>
          <a:p>
            <a:pPr indent="0" lvl="0" marL="0" rtl="0" algn="just">
              <a:lnSpc>
                <a:spcPct val="150000"/>
              </a:lnSpc>
              <a:spcBef>
                <a:spcPts val="0"/>
              </a:spcBef>
              <a:spcAft>
                <a:spcPts val="0"/>
              </a:spcAft>
              <a:buClr>
                <a:schemeClr val="dk1"/>
              </a:buClr>
              <a:buSzPts val="1100"/>
              <a:buFont typeface="Arial"/>
              <a:buNone/>
            </a:pPr>
            <a:r>
              <a:t/>
            </a:r>
            <a:endParaRPr sz="2200">
              <a:solidFill>
                <a:schemeClr val="dk1"/>
              </a:solidFill>
              <a:latin typeface="Roboto"/>
              <a:ea typeface="Roboto"/>
              <a:cs typeface="Roboto"/>
              <a:sym typeface="Roboto"/>
            </a:endParaRPr>
          </a:p>
          <a:p>
            <a:pPr indent="0" lvl="0" marL="0" rtl="0" algn="just">
              <a:lnSpc>
                <a:spcPct val="150000"/>
              </a:lnSpc>
              <a:spcBef>
                <a:spcPts val="0"/>
              </a:spcBef>
              <a:spcAft>
                <a:spcPts val="0"/>
              </a:spcAft>
              <a:buClr>
                <a:schemeClr val="dk1"/>
              </a:buClr>
              <a:buSzPts val="1100"/>
              <a:buFont typeface="Arial"/>
              <a:buNone/>
            </a:pPr>
            <a:r>
              <a:rPr b="1" lang="es-MX" sz="2200">
                <a:solidFill>
                  <a:schemeClr val="dk1"/>
                </a:solidFill>
                <a:latin typeface="Roboto"/>
                <a:ea typeface="Roboto"/>
                <a:cs typeface="Roboto"/>
                <a:sym typeface="Roboto"/>
              </a:rPr>
              <a:t>Vendedores de Mercado Libre: </a:t>
            </a:r>
            <a:r>
              <a:rPr lang="es-MX" sz="2200">
                <a:solidFill>
                  <a:schemeClr val="dk1"/>
                </a:solidFill>
                <a:latin typeface="Roboto"/>
                <a:ea typeface="Roboto"/>
                <a:cs typeface="Roboto"/>
                <a:sym typeface="Roboto"/>
              </a:rPr>
              <a:t>Herramientas para consultar inventarios, mejorar el posicionamiento de productos y optimizar la logística.</a:t>
            </a:r>
            <a:endParaRPr sz="2200">
              <a:solidFill>
                <a:schemeClr val="dk1"/>
              </a:solidFill>
              <a:latin typeface="Roboto"/>
              <a:ea typeface="Roboto"/>
              <a:cs typeface="Roboto"/>
              <a:sym typeface="Roboto"/>
            </a:endParaRPr>
          </a:p>
          <a:p>
            <a:pPr indent="0" lvl="0" marL="0" rtl="0" algn="just">
              <a:lnSpc>
                <a:spcPct val="150000"/>
              </a:lnSpc>
              <a:spcBef>
                <a:spcPts val="0"/>
              </a:spcBef>
              <a:spcAft>
                <a:spcPts val="0"/>
              </a:spcAft>
              <a:buClr>
                <a:schemeClr val="dk1"/>
              </a:buClr>
              <a:buSzPts val="1100"/>
              <a:buFont typeface="Arial"/>
              <a:buNone/>
            </a:pPr>
            <a:r>
              <a:t/>
            </a:r>
            <a:endParaRPr sz="2200">
              <a:solidFill>
                <a:schemeClr val="dk1"/>
              </a:solidFill>
              <a:latin typeface="Roboto"/>
              <a:ea typeface="Roboto"/>
              <a:cs typeface="Roboto"/>
              <a:sym typeface="Roboto"/>
            </a:endParaRPr>
          </a:p>
          <a:p>
            <a:pPr indent="0" lvl="0" marL="0" rtl="0" algn="just">
              <a:lnSpc>
                <a:spcPct val="150000"/>
              </a:lnSpc>
              <a:spcBef>
                <a:spcPts val="0"/>
              </a:spcBef>
              <a:spcAft>
                <a:spcPts val="0"/>
              </a:spcAft>
              <a:buClr>
                <a:schemeClr val="dk1"/>
              </a:buClr>
              <a:buSzPts val="1100"/>
              <a:buFont typeface="Arial"/>
              <a:buNone/>
            </a:pPr>
            <a:r>
              <a:rPr b="1" lang="es-MX" sz="2200">
                <a:solidFill>
                  <a:schemeClr val="dk1"/>
                </a:solidFill>
                <a:latin typeface="Roboto"/>
                <a:ea typeface="Roboto"/>
                <a:cs typeface="Roboto"/>
                <a:sym typeface="Roboto"/>
              </a:rPr>
              <a:t>Empresas y analistas de mercado:</a:t>
            </a:r>
            <a:r>
              <a:rPr lang="es-MX" sz="2200">
                <a:solidFill>
                  <a:schemeClr val="dk1"/>
                </a:solidFill>
                <a:latin typeface="Roboto"/>
                <a:ea typeface="Roboto"/>
                <a:cs typeface="Roboto"/>
                <a:sym typeface="Roboto"/>
              </a:rPr>
              <a:t> Datos gráficos y estadísticos que apoyen estrategias de marketing y pronósticos económicos.</a:t>
            </a:r>
            <a:endParaRPr sz="2100">
              <a:solidFill>
                <a:schemeClr val="dk1"/>
              </a:solidFill>
              <a:latin typeface="Work Sans"/>
              <a:ea typeface="Work Sans"/>
              <a:cs typeface="Work Sans"/>
              <a:sym typeface="Work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0"/>
          <p:cNvSpPr txBox="1"/>
          <p:nvPr>
            <p:ph type="title"/>
          </p:nvPr>
        </p:nvSpPr>
        <p:spPr>
          <a:xfrm>
            <a:off x="138436" y="11043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234" name="Google Shape;234;p10"/>
          <p:cNvSpPr txBox="1"/>
          <p:nvPr/>
        </p:nvSpPr>
        <p:spPr>
          <a:xfrm>
            <a:off x="265903" y="2030396"/>
            <a:ext cx="11447400" cy="2093400"/>
          </a:xfrm>
          <a:prstGeom prst="rect">
            <a:avLst/>
          </a:prstGeom>
          <a:noFill/>
          <a:ln>
            <a:noFill/>
          </a:ln>
        </p:spPr>
        <p:txBody>
          <a:bodyPr anchorCtr="0" anchor="t" bIns="45700" lIns="91425" spcFirstLastPara="1" rIns="91425" wrap="square" tIns="45700">
            <a:spAutoFit/>
          </a:bodyPr>
          <a:lstStyle/>
          <a:p>
            <a:pPr indent="457200" lvl="0" marL="0" rtl="0" algn="just">
              <a:lnSpc>
                <a:spcPct val="100000"/>
              </a:lnSpc>
              <a:spcBef>
                <a:spcPts val="0"/>
              </a:spcBef>
              <a:spcAft>
                <a:spcPts val="0"/>
              </a:spcAft>
              <a:buClr>
                <a:schemeClr val="dk1"/>
              </a:buClr>
              <a:buSzPts val="1100"/>
              <a:buFont typeface="Arial"/>
              <a:buNone/>
            </a:pPr>
            <a:r>
              <a:rPr lang="es-MX" sz="2600">
                <a:solidFill>
                  <a:schemeClr val="dk1"/>
                </a:solidFill>
                <a:latin typeface="Roboto"/>
                <a:ea typeface="Roboto"/>
                <a:cs typeface="Roboto"/>
                <a:sym typeface="Roboto"/>
              </a:rPr>
              <a:t>LuckasEnt es un software diseñado para comparar los precios de productos de la canasta básica en diferentes </a:t>
            </a:r>
            <a:r>
              <a:rPr lang="es-MX" sz="2600">
                <a:solidFill>
                  <a:schemeClr val="dk1"/>
                </a:solidFill>
                <a:latin typeface="Roboto"/>
                <a:ea typeface="Roboto"/>
                <a:cs typeface="Roboto"/>
                <a:sym typeface="Roboto"/>
              </a:rPr>
              <a:t>retailers</a:t>
            </a:r>
            <a:r>
              <a:rPr lang="es-MX" sz="2600">
                <a:solidFill>
                  <a:schemeClr val="dk1"/>
                </a:solidFill>
                <a:latin typeface="Roboto"/>
                <a:ea typeface="Roboto"/>
                <a:cs typeface="Roboto"/>
                <a:sym typeface="Roboto"/>
              </a:rPr>
              <a:t> en Colombia. A través de técnicas de web scraping, el sistema extrae datos de plataformas como Makro, Alkosto, Mercado Libre, entre otros, proporcionando a los usuarios una visión clara y actualizada de los precios.</a:t>
            </a:r>
            <a:endParaRPr sz="1600">
              <a:solidFill>
                <a:schemeClr val="dk1"/>
              </a:solidFill>
              <a:latin typeface="Work Sans Light"/>
              <a:ea typeface="Work Sans Light"/>
              <a:cs typeface="Work Sans Light"/>
              <a:sym typeface="Work Sans Light"/>
            </a:endParaRPr>
          </a:p>
        </p:txBody>
      </p:sp>
      <p:pic>
        <p:nvPicPr>
          <p:cNvPr id="235" name="Google Shape;235;p10"/>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36" name="Google Shape;236;p10"/>
          <p:cNvPicPr preferRelativeResize="0"/>
          <p:nvPr/>
        </p:nvPicPr>
        <p:blipFill>
          <a:blip r:embed="rId4">
            <a:alphaModFix/>
          </a:blip>
          <a:stretch>
            <a:fillRect/>
          </a:stretch>
        </p:blipFill>
        <p:spPr>
          <a:xfrm>
            <a:off x="9666149" y="233274"/>
            <a:ext cx="1080000" cy="1080000"/>
          </a:xfrm>
          <a:prstGeom prst="rect">
            <a:avLst/>
          </a:prstGeom>
          <a:noFill/>
          <a:ln>
            <a:noFill/>
          </a:ln>
        </p:spPr>
      </p:pic>
      <p:pic>
        <p:nvPicPr>
          <p:cNvPr id="237" name="Google Shape;237;p10"/>
          <p:cNvPicPr preferRelativeResize="0"/>
          <p:nvPr/>
        </p:nvPicPr>
        <p:blipFill>
          <a:blip r:embed="rId5">
            <a:alphaModFix/>
          </a:blip>
          <a:stretch>
            <a:fillRect/>
          </a:stretch>
        </p:blipFill>
        <p:spPr>
          <a:xfrm>
            <a:off x="4390338" y="4321546"/>
            <a:ext cx="3411324" cy="24294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1a45031e24_1_1"/>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44" name="Google Shape;244;g31a45031e24_1_1"/>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45" name="Google Shape;245;g31a45031e24_1_1"/>
          <p:cNvPicPr preferRelativeResize="0"/>
          <p:nvPr/>
        </p:nvPicPr>
        <p:blipFill>
          <a:blip r:embed="rId4">
            <a:alphaModFix/>
          </a:blip>
          <a:stretch>
            <a:fillRect/>
          </a:stretch>
        </p:blipFill>
        <p:spPr>
          <a:xfrm>
            <a:off x="9666149" y="233274"/>
            <a:ext cx="1080000" cy="1080000"/>
          </a:xfrm>
          <a:prstGeom prst="rect">
            <a:avLst/>
          </a:prstGeom>
          <a:noFill/>
          <a:ln>
            <a:noFill/>
          </a:ln>
        </p:spPr>
      </p:pic>
      <p:sp>
        <p:nvSpPr>
          <p:cNvPr id="246" name="Google Shape;246;g31a45031e24_1_1"/>
          <p:cNvSpPr txBox="1"/>
          <p:nvPr/>
        </p:nvSpPr>
        <p:spPr>
          <a:xfrm>
            <a:off x="372350" y="1667525"/>
            <a:ext cx="11447400" cy="50178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Clr>
                <a:schemeClr val="dk1"/>
              </a:buClr>
              <a:buSzPts val="1100"/>
              <a:buFont typeface="Arial"/>
              <a:buNone/>
            </a:pPr>
            <a:r>
              <a:rPr lang="es-MX" sz="2000">
                <a:latin typeface="Roboto"/>
                <a:ea typeface="Roboto"/>
                <a:cs typeface="Roboto"/>
                <a:sym typeface="Roboto"/>
              </a:rPr>
              <a:t>El proyecto se enfoca en la comparación de precios de productos de la canasta básica en supermercados colombianos que cuenten con website, tomando en cuenta la justificación, se desarrolla lo siguiente.</a:t>
            </a:r>
            <a:endParaRPr sz="20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0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b="1" lang="es-MX" sz="2000">
                <a:latin typeface="Roboto"/>
                <a:ea typeface="Roboto"/>
                <a:cs typeface="Roboto"/>
                <a:sym typeface="Roboto"/>
              </a:rPr>
              <a:t>Almacenamiento de información:</a:t>
            </a:r>
            <a:r>
              <a:rPr lang="es-MX" sz="2000">
                <a:latin typeface="Roboto"/>
                <a:ea typeface="Roboto"/>
                <a:cs typeface="Roboto"/>
                <a:sym typeface="Roboto"/>
              </a:rPr>
              <a:t> Almacenar la información de precios en una base de datos NoSQL para gran manejo de datos.</a:t>
            </a:r>
            <a:endParaRPr sz="20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0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b="1" lang="es-MX" sz="2000">
                <a:latin typeface="Roboto"/>
                <a:ea typeface="Roboto"/>
                <a:cs typeface="Roboto"/>
                <a:sym typeface="Roboto"/>
              </a:rPr>
              <a:t>Búsqueda de productos:</a:t>
            </a:r>
            <a:r>
              <a:rPr lang="es-MX" sz="2000">
                <a:latin typeface="Roboto"/>
                <a:ea typeface="Roboto"/>
                <a:cs typeface="Roboto"/>
                <a:sym typeface="Roboto"/>
              </a:rPr>
              <a:t> Permitir a los usuarios buscar productos por nombre y mostrar información detallada de los productos.</a:t>
            </a:r>
            <a:endParaRPr sz="20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0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b="1" lang="es-MX" sz="2000">
                <a:latin typeface="Roboto"/>
                <a:ea typeface="Roboto"/>
                <a:cs typeface="Roboto"/>
                <a:sym typeface="Roboto"/>
              </a:rPr>
              <a:t>Filtro de información:</a:t>
            </a:r>
            <a:r>
              <a:rPr lang="es-MX" sz="2000">
                <a:latin typeface="Roboto"/>
                <a:ea typeface="Roboto"/>
                <a:cs typeface="Roboto"/>
                <a:sym typeface="Roboto"/>
              </a:rPr>
              <a:t> Permitir a los usuarios filtrar la información por supermercado, precio y ubicación.</a:t>
            </a:r>
            <a:endParaRPr sz="20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0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b="1" lang="es-MX" sz="2000">
                <a:latin typeface="Roboto"/>
                <a:ea typeface="Roboto"/>
                <a:cs typeface="Roboto"/>
                <a:sym typeface="Roboto"/>
              </a:rPr>
              <a:t>Productos: </a:t>
            </a:r>
            <a:r>
              <a:rPr lang="es-MX" sz="2000">
                <a:latin typeface="Roboto"/>
                <a:ea typeface="Roboto"/>
                <a:cs typeface="Roboto"/>
                <a:sym typeface="Roboto"/>
              </a:rPr>
              <a:t>Se limita a productos de la canasta básica.</a:t>
            </a:r>
            <a:endParaRPr sz="20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0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b="1" lang="es-MX" sz="2000">
                <a:latin typeface="Roboto"/>
                <a:ea typeface="Roboto"/>
                <a:cs typeface="Roboto"/>
                <a:sym typeface="Roboto"/>
              </a:rPr>
              <a:t>Ubicación:</a:t>
            </a:r>
            <a:r>
              <a:rPr lang="es-MX" sz="2000">
                <a:latin typeface="Roboto"/>
                <a:ea typeface="Roboto"/>
                <a:cs typeface="Roboto"/>
                <a:sym typeface="Roboto"/>
              </a:rPr>
              <a:t> Los datos se recolectan de retailers en colombia.</a:t>
            </a:r>
            <a:r>
              <a:rPr lang="es-MX" sz="1600">
                <a:solidFill>
                  <a:schemeClr val="dk1"/>
                </a:solidFill>
                <a:latin typeface="Roboto Light"/>
                <a:ea typeface="Roboto Light"/>
                <a:cs typeface="Roboto Light"/>
                <a:sym typeface="Roboto Light"/>
              </a:rPr>
              <a:t> </a:t>
            </a:r>
            <a:endParaRPr sz="1600">
              <a:solidFill>
                <a:schemeClr val="dk1"/>
              </a:solidFill>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31a45031e24_0_58"/>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53" name="Google Shape;253;g31a45031e24_0_58"/>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54" name="Google Shape;254;g31a45031e24_0_58"/>
          <p:cNvPicPr preferRelativeResize="0"/>
          <p:nvPr/>
        </p:nvPicPr>
        <p:blipFill>
          <a:blip r:embed="rId4">
            <a:alphaModFix/>
          </a:blip>
          <a:stretch>
            <a:fillRect/>
          </a:stretch>
        </p:blipFill>
        <p:spPr>
          <a:xfrm>
            <a:off x="9666149" y="233274"/>
            <a:ext cx="1080000" cy="1080000"/>
          </a:xfrm>
          <a:prstGeom prst="rect">
            <a:avLst/>
          </a:prstGeom>
          <a:noFill/>
          <a:ln>
            <a:noFill/>
          </a:ln>
        </p:spPr>
      </p:pic>
      <p:sp>
        <p:nvSpPr>
          <p:cNvPr id="255" name="Google Shape;255;g31a45031e24_0_58"/>
          <p:cNvSpPr txBox="1"/>
          <p:nvPr/>
        </p:nvSpPr>
        <p:spPr>
          <a:xfrm>
            <a:off x="372300" y="1939675"/>
            <a:ext cx="11447400" cy="44022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lang="es-MX" sz="2000">
                <a:solidFill>
                  <a:schemeClr val="dk1"/>
                </a:solidFill>
                <a:latin typeface="Roboto"/>
                <a:ea typeface="Roboto"/>
                <a:cs typeface="Roboto"/>
                <a:sym typeface="Roboto"/>
              </a:rPr>
              <a:t>Funcionalidades:</a:t>
            </a:r>
            <a:r>
              <a:rPr lang="es-MX" sz="2000">
                <a:solidFill>
                  <a:schemeClr val="dk1"/>
                </a:solidFill>
                <a:latin typeface="Roboto"/>
                <a:ea typeface="Roboto"/>
                <a:cs typeface="Roboto"/>
                <a:sym typeface="Roboto"/>
              </a:rPr>
              <a:t> La versión inicial se centrará en la comparación de precios, dejando para futuras versiones funcionalidades más avanzadas como análisis de tendencias o recomendaciones personalizadas.</a:t>
            </a:r>
            <a:endParaRPr sz="20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Roboto"/>
              <a:ea typeface="Roboto"/>
              <a:cs typeface="Roboto"/>
              <a:sym typeface="Roboto"/>
            </a:endParaRPr>
          </a:p>
          <a:p>
            <a:pPr indent="0" lvl="0" marL="0" rtl="0" algn="just">
              <a:spcBef>
                <a:spcPts val="0"/>
              </a:spcBef>
              <a:spcAft>
                <a:spcPts val="0"/>
              </a:spcAft>
              <a:buNone/>
            </a:pPr>
            <a:r>
              <a:rPr b="1" lang="es-MX" sz="2000">
                <a:solidFill>
                  <a:schemeClr val="dk1"/>
                </a:solidFill>
                <a:latin typeface="Roboto"/>
                <a:ea typeface="Roboto"/>
                <a:cs typeface="Roboto"/>
                <a:sym typeface="Roboto"/>
              </a:rPr>
              <a:t>Fuentes de datos:</a:t>
            </a:r>
            <a:r>
              <a:rPr lang="es-MX" sz="2000">
                <a:solidFill>
                  <a:schemeClr val="dk1"/>
                </a:solidFill>
                <a:latin typeface="Roboto"/>
                <a:ea typeface="Roboto"/>
                <a:cs typeface="Roboto"/>
                <a:sym typeface="Roboto"/>
              </a:rPr>
              <a:t> Dependerá de la disponibilidad y estructura de los datos en las páginas web de los supermercados.</a:t>
            </a:r>
            <a:endParaRPr sz="20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Roboto"/>
              <a:ea typeface="Roboto"/>
              <a:cs typeface="Roboto"/>
              <a:sym typeface="Roboto"/>
            </a:endParaRPr>
          </a:p>
          <a:p>
            <a:pPr indent="0" lvl="0" marL="0" rtl="0" algn="just">
              <a:spcBef>
                <a:spcPts val="0"/>
              </a:spcBef>
              <a:spcAft>
                <a:spcPts val="0"/>
              </a:spcAft>
              <a:buNone/>
            </a:pPr>
            <a:r>
              <a:rPr b="1" lang="es-MX" sz="2000">
                <a:solidFill>
                  <a:schemeClr val="dk1"/>
                </a:solidFill>
                <a:latin typeface="Roboto"/>
                <a:ea typeface="Roboto"/>
                <a:cs typeface="Roboto"/>
                <a:sym typeface="Roboto"/>
              </a:rPr>
              <a:t>Ética y legalidad:</a:t>
            </a:r>
            <a:r>
              <a:rPr lang="es-MX" sz="2000">
                <a:solidFill>
                  <a:schemeClr val="dk1"/>
                </a:solidFill>
                <a:latin typeface="Roboto"/>
                <a:ea typeface="Roboto"/>
                <a:cs typeface="Roboto"/>
                <a:sym typeface="Roboto"/>
              </a:rPr>
              <a:t> Se respetarán las políticas de uso de cada sitio web para evitar problemas legales, sin embargo, en algunas páginas, sus datos son públicos, lo cual permite raspar información, incluso, proporcionan Apis para desarrolladores, las mismas empresas.</a:t>
            </a:r>
            <a:endParaRPr sz="20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Roboto"/>
              <a:ea typeface="Roboto"/>
              <a:cs typeface="Roboto"/>
              <a:sym typeface="Roboto"/>
            </a:endParaRPr>
          </a:p>
          <a:p>
            <a:pPr indent="0" lvl="0" marL="0" rtl="0" algn="just">
              <a:spcBef>
                <a:spcPts val="0"/>
              </a:spcBef>
              <a:spcAft>
                <a:spcPts val="0"/>
              </a:spcAft>
              <a:buNone/>
            </a:pPr>
            <a:r>
              <a:rPr b="1" lang="es-MX" sz="2000">
                <a:solidFill>
                  <a:schemeClr val="dk1"/>
                </a:solidFill>
                <a:latin typeface="Roboto"/>
                <a:ea typeface="Roboto"/>
                <a:cs typeface="Roboto"/>
                <a:sym typeface="Roboto"/>
              </a:rPr>
              <a:t>Visualización de datos:</a:t>
            </a:r>
            <a:r>
              <a:rPr lang="es-MX" sz="2000">
                <a:solidFill>
                  <a:schemeClr val="dk1"/>
                </a:solidFill>
                <a:latin typeface="Roboto"/>
                <a:ea typeface="Roboto"/>
                <a:cs typeface="Roboto"/>
                <a:sym typeface="Roboto"/>
              </a:rPr>
              <a:t> Mostrar la ubicación de las tiendas cercanas al usuario.</a:t>
            </a:r>
            <a:endParaRPr sz="20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600"/>
              <a:buFont typeface="Arial"/>
              <a:buNone/>
            </a:pPr>
            <a:r>
              <a:rPr b="1" lang="es-MX" sz="2000">
                <a:solidFill>
                  <a:schemeClr val="dk1"/>
                </a:solidFill>
                <a:latin typeface="Roboto"/>
                <a:ea typeface="Roboto"/>
                <a:cs typeface="Roboto"/>
                <a:sym typeface="Roboto"/>
              </a:rPr>
              <a:t>Se enfoca en productos de la canasta familiar:</a:t>
            </a:r>
            <a:r>
              <a:rPr lang="es-MX" sz="2000">
                <a:solidFill>
                  <a:schemeClr val="dk1"/>
                </a:solidFill>
                <a:latin typeface="Roboto Light"/>
                <a:ea typeface="Roboto Light"/>
                <a:cs typeface="Roboto Light"/>
                <a:sym typeface="Roboto Light"/>
              </a:rPr>
              <a:t> No incluye otro tipo de productos.</a:t>
            </a:r>
            <a:endParaRPr sz="20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
          <p:cNvSpPr txBox="1"/>
          <p:nvPr/>
        </p:nvSpPr>
        <p:spPr>
          <a:xfrm>
            <a:off x="3091387" y="1867218"/>
            <a:ext cx="56877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1" lang="es-MX" sz="7200">
                <a:solidFill>
                  <a:srgbClr val="FFFFFF"/>
                </a:solidFill>
                <a:latin typeface="Work Sans"/>
                <a:ea typeface="Work Sans"/>
                <a:cs typeface="Work Sans"/>
                <a:sym typeface="Work Sans"/>
              </a:rPr>
              <a:t>LuckasEnt</a:t>
            </a:r>
            <a:endParaRPr b="1" i="0" sz="1400" u="none" cap="none" strike="noStrike">
              <a:solidFill>
                <a:srgbClr val="000000"/>
              </a:solidFill>
            </a:endParaRPr>
          </a:p>
        </p:txBody>
      </p:sp>
      <p:cxnSp>
        <p:nvCxnSpPr>
          <p:cNvPr id="109" name="Google Shape;109;p2"/>
          <p:cNvCxnSpPr/>
          <p:nvPr/>
        </p:nvCxnSpPr>
        <p:spPr>
          <a:xfrm>
            <a:off x="5227899" y="3321934"/>
            <a:ext cx="1736100" cy="0"/>
          </a:xfrm>
          <a:prstGeom prst="straightConnector1">
            <a:avLst/>
          </a:prstGeom>
          <a:noFill/>
          <a:ln cap="flat" cmpd="sng" w="9525">
            <a:solidFill>
              <a:srgbClr val="FFFFFF"/>
            </a:solidFill>
            <a:prstDash val="solid"/>
            <a:miter lim="800000"/>
            <a:headEnd len="sm" w="sm" type="none"/>
            <a:tailEnd len="sm" w="sm" type="none"/>
          </a:ln>
        </p:spPr>
      </p:cxnSp>
      <p:sp>
        <p:nvSpPr>
          <p:cNvPr id="110" name="Google Shape;110;p2"/>
          <p:cNvSpPr txBox="1"/>
          <p:nvPr/>
        </p:nvSpPr>
        <p:spPr>
          <a:xfrm>
            <a:off x="3568525" y="3476550"/>
            <a:ext cx="4812900" cy="13854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600"/>
              <a:buFont typeface="Arial"/>
              <a:buNone/>
            </a:pPr>
            <a:r>
              <a:rPr lang="es-MX" sz="2100">
                <a:solidFill>
                  <a:srgbClr val="FFFFFF"/>
                </a:solidFill>
                <a:latin typeface="Work Sans Light"/>
                <a:ea typeface="Work Sans Light"/>
                <a:cs typeface="Work Sans Light"/>
                <a:sym typeface="Work Sans Light"/>
              </a:rPr>
              <a:t>Pedraza Martinez Steeven Sebastian</a:t>
            </a:r>
            <a:endParaRPr sz="2100">
              <a:solidFill>
                <a:srgbClr val="FFFFFF"/>
              </a:solidFill>
              <a:latin typeface="Work Sans Light"/>
              <a:ea typeface="Work Sans Light"/>
              <a:cs typeface="Work Sans Light"/>
              <a:sym typeface="Work Sans Light"/>
            </a:endParaRPr>
          </a:p>
          <a:p>
            <a:pPr indent="0" lvl="0" marL="0" rtl="0" algn="ctr">
              <a:lnSpc>
                <a:spcPct val="150000"/>
              </a:lnSpc>
              <a:spcBef>
                <a:spcPts val="0"/>
              </a:spcBef>
              <a:spcAft>
                <a:spcPts val="0"/>
              </a:spcAft>
              <a:buClr>
                <a:schemeClr val="dk1"/>
              </a:buClr>
              <a:buSzPts val="1600"/>
              <a:buFont typeface="Arial"/>
              <a:buNone/>
            </a:pPr>
            <a:r>
              <a:rPr lang="es-MX" sz="2100">
                <a:solidFill>
                  <a:schemeClr val="lt1"/>
                </a:solidFill>
                <a:latin typeface="Work Sans Light"/>
                <a:ea typeface="Work Sans Light"/>
                <a:cs typeface="Work Sans Light"/>
                <a:sym typeface="Work Sans Light"/>
              </a:rPr>
              <a:t>Sanchez Sierra Luis Felipe</a:t>
            </a:r>
            <a:endParaRPr sz="2100">
              <a:solidFill>
                <a:schemeClr val="lt1"/>
              </a:solidFill>
              <a:latin typeface="Work Sans Light"/>
              <a:ea typeface="Work Sans Light"/>
              <a:cs typeface="Work Sans Light"/>
              <a:sym typeface="Work Sans Light"/>
            </a:endParaRPr>
          </a:p>
          <a:p>
            <a:pPr indent="0" lvl="0" marL="0" rtl="0" algn="ctr">
              <a:lnSpc>
                <a:spcPct val="150000"/>
              </a:lnSpc>
              <a:spcBef>
                <a:spcPts val="0"/>
              </a:spcBef>
              <a:spcAft>
                <a:spcPts val="0"/>
              </a:spcAft>
              <a:buClr>
                <a:schemeClr val="dk1"/>
              </a:buClr>
              <a:buSzPts val="1600"/>
              <a:buFont typeface="Arial"/>
              <a:buNone/>
            </a:pPr>
            <a:r>
              <a:rPr lang="es-MX" sz="2100">
                <a:solidFill>
                  <a:schemeClr val="lt1"/>
                </a:solidFill>
                <a:latin typeface="Work Sans Light"/>
                <a:ea typeface="Work Sans Light"/>
                <a:cs typeface="Work Sans Light"/>
                <a:sym typeface="Work Sans Light"/>
              </a:rPr>
              <a:t>Mahecha Sabogal Juan David</a:t>
            </a:r>
            <a:endParaRPr sz="2100">
              <a:solidFill>
                <a:srgbClr val="FFFFFF"/>
              </a:solidFill>
              <a:latin typeface="Work Sans Light"/>
              <a:ea typeface="Work Sans Light"/>
              <a:cs typeface="Work Sans Light"/>
              <a:sym typeface="Work Sans Light"/>
            </a:endParaRPr>
          </a:p>
        </p:txBody>
      </p:sp>
      <p:sp>
        <p:nvSpPr>
          <p:cNvPr id="111" name="Google Shape;111;p2"/>
          <p:cNvSpPr txBox="1"/>
          <p:nvPr/>
        </p:nvSpPr>
        <p:spPr>
          <a:xfrm>
            <a:off x="1068888" y="5279998"/>
            <a:ext cx="100542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Servicio Nacional de Aprendizaje – SENA, Centro de Electricidad Electrónica y Telecomunicaciones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lang="es-MX" sz="1600">
                <a:solidFill>
                  <a:srgbClr val="FFFFFF"/>
                </a:solidFill>
                <a:latin typeface="Work Sans Light"/>
                <a:ea typeface="Work Sans Light"/>
                <a:cs typeface="Work Sans Light"/>
                <a:sym typeface="Work Sans Light"/>
              </a:rPr>
              <a:t>Tecnologo</a:t>
            </a:r>
            <a:r>
              <a:rPr b="1" i="0" lang="es-MX" sz="1600" u="none" cap="none" strike="noStrike">
                <a:solidFill>
                  <a:srgbClr val="FFFFFF"/>
                </a:solidFill>
                <a:latin typeface="Work Sans Light"/>
                <a:ea typeface="Work Sans Light"/>
                <a:cs typeface="Work Sans Light"/>
                <a:sym typeface="Work Sans Light"/>
              </a:rPr>
              <a:t> en </a:t>
            </a:r>
            <a:r>
              <a:rPr b="1" lang="es-MX" sz="1600">
                <a:solidFill>
                  <a:srgbClr val="FFFFFF"/>
                </a:solidFill>
                <a:latin typeface="Work Sans Light"/>
                <a:ea typeface="Work Sans Light"/>
                <a:cs typeface="Work Sans Light"/>
                <a:sym typeface="Work Sans Light"/>
              </a:rPr>
              <a:t>Analisis y Desarrollo</a:t>
            </a:r>
            <a:r>
              <a:rPr b="1" i="0" lang="es-MX" sz="1600" u="none" cap="none" strike="noStrike">
                <a:solidFill>
                  <a:srgbClr val="FFFFFF"/>
                </a:solidFill>
                <a:latin typeface="Work Sans Light"/>
                <a:ea typeface="Work Sans Light"/>
                <a:cs typeface="Work Sans Light"/>
                <a:sym typeface="Work Sans Light"/>
              </a:rPr>
              <a:t> de Software - </a:t>
            </a:r>
            <a:r>
              <a:rPr b="1" lang="es-MX" sz="1600">
                <a:solidFill>
                  <a:srgbClr val="FFFFFF"/>
                </a:solidFill>
                <a:latin typeface="Work Sans Light"/>
                <a:ea typeface="Work Sans Light"/>
                <a:cs typeface="Work Sans Light"/>
                <a:sym typeface="Work Sans Light"/>
              </a:rPr>
              <a:t>ADSO</a:t>
            </a:r>
            <a:r>
              <a:rPr b="1" i="0" lang="es-MX" sz="1600" u="none" cap="none" strike="noStrike">
                <a:solidFill>
                  <a:srgbClr val="FFFFFF"/>
                </a:solidFill>
                <a:latin typeface="Work Sans Light"/>
                <a:ea typeface="Work Sans Light"/>
                <a:cs typeface="Work Sans Light"/>
                <a:sym typeface="Work Sans Light"/>
              </a:rPr>
              <a:t>, Primer Trimestre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Instructor Albeiro Ramos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Bogotá, </a:t>
            </a:r>
            <a:r>
              <a:rPr b="1" lang="es-MX" sz="1600">
                <a:solidFill>
                  <a:srgbClr val="FFFFFF"/>
                </a:solidFill>
                <a:latin typeface="Work Sans Light"/>
                <a:ea typeface="Work Sans Light"/>
                <a:cs typeface="Work Sans Light"/>
                <a:sym typeface="Work Sans Light"/>
              </a:rPr>
              <a:t>31</a:t>
            </a:r>
            <a:r>
              <a:rPr b="1" i="0" lang="es-MX" sz="1600" u="none" cap="none" strike="noStrike">
                <a:solidFill>
                  <a:srgbClr val="FFFFFF"/>
                </a:solidFill>
                <a:latin typeface="Work Sans Light"/>
                <a:ea typeface="Work Sans Light"/>
                <a:cs typeface="Work Sans Light"/>
                <a:sym typeface="Work Sans Light"/>
              </a:rPr>
              <a:t> de </a:t>
            </a:r>
            <a:r>
              <a:rPr b="1" lang="es-MX" sz="1600">
                <a:solidFill>
                  <a:srgbClr val="FFFFFF"/>
                </a:solidFill>
                <a:latin typeface="Work Sans Light"/>
                <a:ea typeface="Work Sans Light"/>
                <a:cs typeface="Work Sans Light"/>
                <a:sym typeface="Work Sans Light"/>
              </a:rPr>
              <a:t>octubre</a:t>
            </a:r>
            <a:r>
              <a:rPr b="1" i="0" lang="es-MX" sz="1600" u="none" cap="none" strike="noStrike">
                <a:solidFill>
                  <a:srgbClr val="FFFFFF"/>
                </a:solidFill>
                <a:latin typeface="Work Sans Light"/>
                <a:ea typeface="Work Sans Light"/>
                <a:cs typeface="Work Sans Light"/>
                <a:sym typeface="Work Sans Light"/>
              </a:rPr>
              <a:t> de 202</a:t>
            </a:r>
            <a:r>
              <a:rPr b="1" lang="es-MX" sz="1600">
                <a:solidFill>
                  <a:srgbClr val="FFFFFF"/>
                </a:solidFill>
                <a:latin typeface="Work Sans Light"/>
                <a:ea typeface="Work Sans Light"/>
                <a:cs typeface="Work Sans Light"/>
                <a:sym typeface="Work Sans Light"/>
              </a:rPr>
              <a:t>4</a:t>
            </a:r>
            <a:endParaRPr b="1" i="0" sz="1600" u="none" cap="none" strike="noStrike">
              <a:solidFill>
                <a:srgbClr val="FFFFFF"/>
              </a:solidFill>
              <a:latin typeface="Work Sans Light"/>
              <a:ea typeface="Work Sans Light"/>
              <a:cs typeface="Work Sans Light"/>
              <a:sym typeface="Work San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d65ce1a54a_0_77"/>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62" name="Google Shape;262;g2d65ce1a54a_0_77"/>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63" name="Google Shape;263;g2d65ce1a54a_0_77"/>
          <p:cNvPicPr preferRelativeResize="0"/>
          <p:nvPr/>
        </p:nvPicPr>
        <p:blipFill>
          <a:blip r:embed="rId4">
            <a:alphaModFix/>
          </a:blip>
          <a:stretch>
            <a:fillRect/>
          </a:stretch>
        </p:blipFill>
        <p:spPr>
          <a:xfrm>
            <a:off x="9666149" y="233274"/>
            <a:ext cx="1080000" cy="1080000"/>
          </a:xfrm>
          <a:prstGeom prst="rect">
            <a:avLst/>
          </a:prstGeom>
          <a:noFill/>
          <a:ln>
            <a:noFill/>
          </a:ln>
        </p:spPr>
      </p:pic>
      <p:sp>
        <p:nvSpPr>
          <p:cNvPr id="264" name="Google Shape;264;g2d65ce1a54a_0_77"/>
          <p:cNvSpPr txBox="1"/>
          <p:nvPr/>
        </p:nvSpPr>
        <p:spPr>
          <a:xfrm>
            <a:off x="281400" y="1565925"/>
            <a:ext cx="11629200" cy="501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600"/>
              <a:buFont typeface="Arial"/>
              <a:buNone/>
            </a:pPr>
            <a:r>
              <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Roboto"/>
                <a:ea typeface="Roboto"/>
                <a:cs typeface="Roboto"/>
                <a:sym typeface="Roboto"/>
              </a:rPr>
              <a:t>Supermercados específicos:</a:t>
            </a:r>
            <a:r>
              <a:rPr lang="es-MX" sz="2000">
                <a:solidFill>
                  <a:schemeClr val="dk1"/>
                </a:solidFill>
                <a:latin typeface="Roboto Light"/>
                <a:ea typeface="Roboto Light"/>
                <a:cs typeface="Roboto Light"/>
                <a:sym typeface="Roboto Light"/>
              </a:rPr>
              <a:t> Se limita a la información de precios de retailers en Colombia como Makro o Mercado Libre.</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Roboto"/>
                <a:ea typeface="Roboto"/>
                <a:cs typeface="Roboto"/>
                <a:sym typeface="Roboto"/>
              </a:rPr>
              <a:t>Ubicación geográfica:</a:t>
            </a:r>
            <a:r>
              <a:rPr lang="es-MX" sz="2000">
                <a:solidFill>
                  <a:schemeClr val="dk1"/>
                </a:solidFill>
                <a:latin typeface="Roboto Light"/>
                <a:ea typeface="Roboto Light"/>
                <a:cs typeface="Roboto Light"/>
                <a:sym typeface="Roboto Light"/>
              </a:rPr>
              <a:t> Se centra en Colombia.</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Roboto"/>
                <a:ea typeface="Roboto"/>
                <a:cs typeface="Roboto"/>
                <a:sym typeface="Roboto"/>
              </a:rPr>
              <a:t>No incluye análisis de la calidad de los productos:</a:t>
            </a:r>
            <a:r>
              <a:rPr lang="es-MX" sz="2000">
                <a:solidFill>
                  <a:schemeClr val="dk1"/>
                </a:solidFill>
                <a:latin typeface="Roboto Light"/>
                <a:ea typeface="Roboto Light"/>
                <a:cs typeface="Roboto Light"/>
                <a:sym typeface="Roboto Light"/>
              </a:rPr>
              <a:t> Solo se comparan precios.</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Roboto"/>
                <a:ea typeface="Roboto"/>
                <a:cs typeface="Roboto"/>
                <a:sym typeface="Roboto"/>
              </a:rPr>
              <a:t>La versión premium con IA es una proyección a futuro:</a:t>
            </a:r>
            <a:r>
              <a:rPr lang="es-MX" sz="2000">
                <a:solidFill>
                  <a:schemeClr val="dk1"/>
                </a:solidFill>
                <a:latin typeface="Roboto Light"/>
                <a:ea typeface="Roboto Light"/>
                <a:cs typeface="Roboto Light"/>
                <a:sym typeface="Roboto Light"/>
              </a:rPr>
              <a:t> No está incluida en la primera versión del software</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Roboto"/>
                <a:ea typeface="Roboto"/>
                <a:cs typeface="Roboto"/>
                <a:sym typeface="Roboto"/>
              </a:rPr>
              <a:t>Integración con otros servicios: </a:t>
            </a:r>
            <a:r>
              <a:rPr lang="es-MX" sz="2000">
                <a:solidFill>
                  <a:schemeClr val="dk1"/>
                </a:solidFill>
                <a:latin typeface="Roboto Light"/>
                <a:ea typeface="Roboto Light"/>
                <a:cs typeface="Roboto Light"/>
                <a:sym typeface="Roboto Light"/>
              </a:rPr>
              <a:t>En una primera fase, no se integrarán con servicios de terceros como plataformas de pago o sistemas de lealtad.</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Roboto"/>
                <a:ea typeface="Roboto"/>
                <a:cs typeface="Roboto"/>
                <a:sym typeface="Roboto"/>
              </a:rPr>
              <a:t>Desarrollo de una aplicación móvil nativa:</a:t>
            </a:r>
            <a:r>
              <a:rPr lang="es-MX" sz="2000">
                <a:solidFill>
                  <a:schemeClr val="dk1"/>
                </a:solidFill>
                <a:latin typeface="Roboto Light"/>
                <a:ea typeface="Roboto Light"/>
                <a:cs typeface="Roboto Light"/>
                <a:sym typeface="Roboto Light"/>
              </a:rPr>
              <a:t> Se priorizará el desarrollo de una versión web responsive, dejando la app móvil para futuras versiones.</a:t>
            </a:r>
            <a:endParaRPr sz="20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31a45031e24_0_66"/>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71" name="Google Shape;271;g31a45031e24_0_66"/>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72" name="Google Shape;272;g31a45031e24_0_66"/>
          <p:cNvPicPr preferRelativeResize="0"/>
          <p:nvPr/>
        </p:nvPicPr>
        <p:blipFill>
          <a:blip r:embed="rId4">
            <a:alphaModFix/>
          </a:blip>
          <a:stretch>
            <a:fillRect/>
          </a:stretch>
        </p:blipFill>
        <p:spPr>
          <a:xfrm>
            <a:off x="9666149" y="233274"/>
            <a:ext cx="1080000" cy="1080000"/>
          </a:xfrm>
          <a:prstGeom prst="rect">
            <a:avLst/>
          </a:prstGeom>
          <a:noFill/>
          <a:ln>
            <a:noFill/>
          </a:ln>
        </p:spPr>
      </p:pic>
      <p:cxnSp>
        <p:nvCxnSpPr>
          <p:cNvPr id="273" name="Google Shape;273;g31a45031e24_0_66"/>
          <p:cNvCxnSpPr/>
          <p:nvPr/>
        </p:nvCxnSpPr>
        <p:spPr>
          <a:xfrm flipH="1">
            <a:off x="5193775" y="4583675"/>
            <a:ext cx="301500" cy="319500"/>
          </a:xfrm>
          <a:prstGeom prst="straightConnector1">
            <a:avLst/>
          </a:prstGeom>
          <a:noFill/>
          <a:ln cap="flat" cmpd="sng" w="9525">
            <a:solidFill>
              <a:schemeClr val="dk2"/>
            </a:solidFill>
            <a:prstDash val="solid"/>
            <a:round/>
            <a:headEnd len="med" w="med" type="none"/>
            <a:tailEnd len="med" w="med" type="none"/>
          </a:ln>
        </p:spPr>
      </p:cxnSp>
      <p:graphicFrame>
        <p:nvGraphicFramePr>
          <p:cNvPr id="274" name="Google Shape;274;g31a45031e24_0_66"/>
          <p:cNvGraphicFramePr/>
          <p:nvPr/>
        </p:nvGraphicFramePr>
        <p:xfrm>
          <a:off x="577850" y="1474275"/>
          <a:ext cx="3000000" cy="3000000"/>
        </p:xfrm>
        <a:graphic>
          <a:graphicData uri="http://schemas.openxmlformats.org/drawingml/2006/table">
            <a:tbl>
              <a:tblPr>
                <a:noFill/>
                <a:tableStyleId>{68A86296-7067-4700-AAEB-F99BAD90C8F5}</a:tableStyleId>
              </a:tblPr>
              <a:tblGrid>
                <a:gridCol w="3534850"/>
                <a:gridCol w="3750725"/>
                <a:gridCol w="3750725"/>
              </a:tblGrid>
              <a:tr h="809400">
                <a:tc>
                  <a:txBody>
                    <a:bodyPr/>
                    <a:lstStyle/>
                    <a:p>
                      <a:pPr indent="0" lvl="0" marL="0" rtl="0" algn="ctr">
                        <a:spcBef>
                          <a:spcPts val="0"/>
                        </a:spcBef>
                        <a:spcAft>
                          <a:spcPts val="0"/>
                        </a:spcAft>
                        <a:buNone/>
                      </a:pPr>
                      <a:r>
                        <a:rPr b="1" lang="es-MX" sz="2000"/>
                        <a:t>Tecnologías</a:t>
                      </a:r>
                      <a:r>
                        <a:rPr b="1" lang="es-MX" sz="2000"/>
                        <a:t> </a:t>
                      </a:r>
                      <a:endParaRPr b="1" sz="2000"/>
                    </a:p>
                  </a:txBody>
                  <a:tcPr marT="91425" marB="91425" marR="91425" marL="91425" anchor="ctr"/>
                </a:tc>
                <a:tc>
                  <a:txBody>
                    <a:bodyPr/>
                    <a:lstStyle/>
                    <a:p>
                      <a:pPr indent="0" lvl="0" marL="0" rtl="0" algn="ctr">
                        <a:spcBef>
                          <a:spcPts val="0"/>
                        </a:spcBef>
                        <a:spcAft>
                          <a:spcPts val="0"/>
                        </a:spcAft>
                        <a:buNone/>
                      </a:pPr>
                      <a:r>
                        <a:rPr lang="es-MX" sz="2000"/>
                        <a:t>	</a:t>
                      </a:r>
                      <a:r>
                        <a:rPr b="1" lang="es-MX" sz="2000"/>
                        <a:t>Herramientas</a:t>
                      </a:r>
                      <a:endParaRPr b="1" sz="2000"/>
                    </a:p>
                  </a:txBody>
                  <a:tcPr marT="91425" marB="91425" marR="91425" marL="91425"/>
                </a:tc>
                <a:tc>
                  <a:txBody>
                    <a:bodyPr/>
                    <a:lstStyle/>
                    <a:p>
                      <a:pPr indent="0" lvl="0" marL="0" rtl="0" algn="ctr">
                        <a:spcBef>
                          <a:spcPts val="0"/>
                        </a:spcBef>
                        <a:spcAft>
                          <a:spcPts val="0"/>
                        </a:spcAft>
                        <a:buNone/>
                      </a:pPr>
                      <a:r>
                        <a:rPr b="1" lang="es-MX" sz="2000"/>
                        <a:t>Logos representativos</a:t>
                      </a:r>
                      <a:endParaRPr b="1" sz="2000"/>
                    </a:p>
                  </a:txBody>
                  <a:tcPr marT="91425" marB="91425" marR="91425" marL="91425"/>
                </a:tc>
              </a:tr>
              <a:tr h="2051575">
                <a:tc>
                  <a:txBody>
                    <a:bodyPr/>
                    <a:lstStyle/>
                    <a:p>
                      <a:pPr indent="0" lvl="0" marL="0" rtl="0" algn="ctr">
                        <a:spcBef>
                          <a:spcPts val="0"/>
                        </a:spcBef>
                        <a:spcAft>
                          <a:spcPts val="0"/>
                        </a:spcAft>
                        <a:buNone/>
                      </a:pPr>
                      <a:r>
                        <a:rPr lang="es-MX" sz="2000"/>
                        <a:t>Backend</a:t>
                      </a:r>
                      <a:endParaRPr sz="2000"/>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b="1" lang="es-MX" sz="1800"/>
                        <a:t>- Lenguaje de programación: </a:t>
                      </a:r>
                      <a:r>
                        <a:rPr lang="es-MX" sz="1800"/>
                        <a:t>Python 3.12</a:t>
                      </a:r>
                      <a:br>
                        <a:rPr lang="es-MX" sz="1800"/>
                      </a:br>
                      <a:endParaRPr sz="1800"/>
                    </a:p>
                    <a:p>
                      <a:pPr indent="0" lvl="0" marL="0" rtl="0" algn="l">
                        <a:spcBef>
                          <a:spcPts val="0"/>
                        </a:spcBef>
                        <a:spcAft>
                          <a:spcPts val="0"/>
                        </a:spcAft>
                        <a:buClr>
                          <a:schemeClr val="dk1"/>
                        </a:buClr>
                        <a:buSzPts val="1100"/>
                        <a:buFont typeface="Arial"/>
                        <a:buNone/>
                      </a:pPr>
                      <a:r>
                        <a:rPr b="1" lang="es-MX" sz="1800"/>
                        <a:t>- Librerías:</a:t>
                      </a:r>
                      <a:r>
                        <a:rPr lang="es-MX" sz="1800"/>
                        <a:t> Pandas, Playwright, BeautifulSoup, FastHTML, PIP=&gt;19.3, Virtualenv</a:t>
                      </a:r>
                      <a:endParaRPr sz="1800"/>
                    </a:p>
                    <a:p>
                      <a:pPr indent="0" lvl="0" marL="0" rtl="0" algn="l">
                        <a:spcBef>
                          <a:spcPts val="0"/>
                        </a:spcBef>
                        <a:spcAft>
                          <a:spcPts val="0"/>
                        </a:spcAft>
                        <a:buNone/>
                      </a:pPr>
                      <a:r>
                        <a:rPr lang="es-MX" sz="2000"/>
                        <a:t>MongoDB</a:t>
                      </a:r>
                      <a:endParaRPr sz="2000"/>
                    </a:p>
                  </a:txBody>
                  <a:tcPr marT="91425" marB="91425" marR="91425" marL="91425"/>
                </a:tc>
                <a:tc>
                  <a:txBody>
                    <a:bodyPr/>
                    <a:lstStyle/>
                    <a:p>
                      <a:pPr indent="0" lvl="0" marL="0" rtl="0" algn="l">
                        <a:spcBef>
                          <a:spcPts val="0"/>
                        </a:spcBef>
                        <a:spcAft>
                          <a:spcPts val="0"/>
                        </a:spcAft>
                        <a:buNone/>
                      </a:pPr>
                      <a:r>
                        <a:t/>
                      </a:r>
                      <a:endParaRPr sz="1800"/>
                    </a:p>
                  </a:txBody>
                  <a:tcPr marT="91425" marB="91425" marR="91425" marL="91425"/>
                </a:tc>
              </a:tr>
              <a:tr h="988975">
                <a:tc>
                  <a:txBody>
                    <a:bodyPr/>
                    <a:lstStyle/>
                    <a:p>
                      <a:pPr indent="0" lvl="0" marL="0" rtl="0" algn="ctr">
                        <a:spcBef>
                          <a:spcPts val="0"/>
                        </a:spcBef>
                        <a:spcAft>
                          <a:spcPts val="0"/>
                        </a:spcAft>
                        <a:buNone/>
                      </a:pPr>
                      <a:r>
                        <a:rPr lang="es-MX" sz="2000"/>
                        <a:t>Frontend</a:t>
                      </a:r>
                      <a:endParaRPr sz="2000"/>
                    </a:p>
                  </a:txBody>
                  <a:tcPr marT="91425" marB="91425" marR="91425" marL="91425" anchor="ctr"/>
                </a:tc>
                <a:tc>
                  <a:txBody>
                    <a:bodyPr/>
                    <a:lstStyle/>
                    <a:p>
                      <a:pPr indent="0" lvl="0" marL="0" rtl="0" algn="l">
                        <a:spcBef>
                          <a:spcPts val="0"/>
                        </a:spcBef>
                        <a:spcAft>
                          <a:spcPts val="0"/>
                        </a:spcAft>
                        <a:buNone/>
                      </a:pPr>
                      <a:r>
                        <a:rPr lang="es-MX" sz="1800"/>
                        <a:t>-</a:t>
                      </a:r>
                      <a:r>
                        <a:rPr b="1" lang="es-MX" sz="1800"/>
                        <a:t> Herramienta de prototipado: </a:t>
                      </a:r>
                      <a:r>
                        <a:rPr lang="es-MX" sz="1800"/>
                        <a:t>Figma</a:t>
                      </a:r>
                      <a:endParaRPr sz="1800"/>
                    </a:p>
                  </a:txBody>
                  <a:tcPr marT="91425" marB="91425" marR="91425" marL="91425"/>
                </a:tc>
                <a:tc>
                  <a:txBody>
                    <a:bodyPr/>
                    <a:lstStyle/>
                    <a:p>
                      <a:pPr indent="0" lvl="0" marL="0" rtl="0" algn="l">
                        <a:spcBef>
                          <a:spcPts val="0"/>
                        </a:spcBef>
                        <a:spcAft>
                          <a:spcPts val="0"/>
                        </a:spcAft>
                        <a:buNone/>
                      </a:pPr>
                      <a:r>
                        <a:t/>
                      </a:r>
                      <a:endParaRPr sz="1800"/>
                    </a:p>
                  </a:txBody>
                  <a:tcPr marT="91425" marB="91425" marR="91425" marL="91425"/>
                </a:tc>
              </a:tr>
              <a:tr h="1521050">
                <a:tc>
                  <a:txBody>
                    <a:bodyPr/>
                    <a:lstStyle/>
                    <a:p>
                      <a:pPr indent="0" lvl="0" marL="0" rtl="0" algn="ctr">
                        <a:spcBef>
                          <a:spcPts val="0"/>
                        </a:spcBef>
                        <a:spcAft>
                          <a:spcPts val="0"/>
                        </a:spcAft>
                        <a:buNone/>
                      </a:pPr>
                      <a:r>
                        <a:rPr lang="es-MX" sz="2000"/>
                        <a:t>Recursos Secundarios</a:t>
                      </a:r>
                      <a:endParaRPr sz="2000"/>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s-MX" sz="1700"/>
                        <a:t>- Sistema operativo: Ubuntu y Linux (WSL)</a:t>
                      </a:r>
                      <a:endParaRPr sz="1700"/>
                    </a:p>
                    <a:p>
                      <a:pPr indent="0" lvl="0" marL="0" rtl="0" algn="l">
                        <a:spcBef>
                          <a:spcPts val="0"/>
                        </a:spcBef>
                        <a:spcAft>
                          <a:spcPts val="0"/>
                        </a:spcAft>
                        <a:buClr>
                          <a:schemeClr val="dk1"/>
                        </a:buClr>
                        <a:buSzPts val="1100"/>
                        <a:buFont typeface="Arial"/>
                        <a:buNone/>
                      </a:pPr>
                      <a:r>
                        <a:rPr lang="es-MX" sz="1700"/>
                        <a:t>- Control de versiones: Git y GitHub</a:t>
                      </a:r>
                      <a:endParaRPr sz="1700"/>
                    </a:p>
                    <a:p>
                      <a:pPr indent="0" lvl="0" marL="0" rtl="0" algn="l">
                        <a:spcBef>
                          <a:spcPts val="0"/>
                        </a:spcBef>
                        <a:spcAft>
                          <a:spcPts val="0"/>
                        </a:spcAft>
                        <a:buClr>
                          <a:schemeClr val="dk1"/>
                        </a:buClr>
                        <a:buSzPts val="1100"/>
                        <a:buFont typeface="Arial"/>
                        <a:buNone/>
                      </a:pPr>
                      <a:r>
                        <a:rPr lang="es-MX" sz="1700"/>
                        <a:t>- Diagramas: Bizagi, StarUML</a:t>
                      </a:r>
                      <a:endParaRPr sz="1700"/>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sz="1700"/>
                    </a:p>
                  </a:txBody>
                  <a:tcPr marT="91425" marB="91425" marR="91425" marL="91425"/>
                </a:tc>
              </a:tr>
            </a:tbl>
          </a:graphicData>
        </a:graphic>
      </p:graphicFrame>
      <p:pic>
        <p:nvPicPr>
          <p:cNvPr descr="Python language logo | Free SVG" id="275" name="Google Shape;275;g31a45031e24_0_66"/>
          <p:cNvPicPr preferRelativeResize="0"/>
          <p:nvPr/>
        </p:nvPicPr>
        <p:blipFill rotWithShape="1">
          <a:blip r:embed="rId5">
            <a:alphaModFix/>
          </a:blip>
          <a:srcRect b="33235" l="32114" r="29451" t="30209"/>
          <a:stretch/>
        </p:blipFill>
        <p:spPr>
          <a:xfrm>
            <a:off x="7863425" y="2424649"/>
            <a:ext cx="1135458" cy="1080000"/>
          </a:xfrm>
          <a:prstGeom prst="rect">
            <a:avLst/>
          </a:prstGeom>
          <a:noFill/>
          <a:ln>
            <a:noFill/>
          </a:ln>
        </p:spPr>
      </p:pic>
      <p:pic>
        <p:nvPicPr>
          <p:cNvPr descr="Archivo:Figma-logo.svg - Wikipedia, la enciclopedia libre" id="276" name="Google Shape;276;g31a45031e24_0_66"/>
          <p:cNvPicPr preferRelativeResize="0"/>
          <p:nvPr/>
        </p:nvPicPr>
        <p:blipFill>
          <a:blip r:embed="rId6">
            <a:alphaModFix/>
          </a:blip>
          <a:stretch>
            <a:fillRect/>
          </a:stretch>
        </p:blipFill>
        <p:spPr>
          <a:xfrm>
            <a:off x="7988425" y="4493125"/>
            <a:ext cx="502600" cy="753900"/>
          </a:xfrm>
          <a:prstGeom prst="rect">
            <a:avLst/>
          </a:prstGeom>
          <a:noFill/>
          <a:ln>
            <a:noFill/>
          </a:ln>
        </p:spPr>
      </p:pic>
      <p:pic>
        <p:nvPicPr>
          <p:cNvPr descr="Archivo:Alice par John Tenniel 34.png - Wikipedia, la enciclopedia ..." id="277" name="Google Shape;277;g31a45031e24_0_66"/>
          <p:cNvPicPr preferRelativeResize="0"/>
          <p:nvPr/>
        </p:nvPicPr>
        <p:blipFill>
          <a:blip r:embed="rId7">
            <a:alphaModFix/>
          </a:blip>
          <a:stretch>
            <a:fillRect/>
          </a:stretch>
        </p:blipFill>
        <p:spPr>
          <a:xfrm>
            <a:off x="8998875" y="2424645"/>
            <a:ext cx="1269625" cy="1523576"/>
          </a:xfrm>
          <a:prstGeom prst="rect">
            <a:avLst/>
          </a:prstGeom>
          <a:noFill/>
          <a:ln>
            <a:noFill/>
          </a:ln>
        </p:spPr>
      </p:pic>
      <p:pic>
        <p:nvPicPr>
          <p:cNvPr id="278" name="Google Shape;278;g31a45031e24_0_66"/>
          <p:cNvPicPr preferRelativeResize="0"/>
          <p:nvPr/>
        </p:nvPicPr>
        <p:blipFill>
          <a:blip r:embed="rId8">
            <a:alphaModFix/>
          </a:blip>
          <a:stretch>
            <a:fillRect/>
          </a:stretch>
        </p:blipFill>
        <p:spPr>
          <a:xfrm>
            <a:off x="8593343" y="4493125"/>
            <a:ext cx="2378493" cy="835575"/>
          </a:xfrm>
          <a:prstGeom prst="rect">
            <a:avLst/>
          </a:prstGeom>
          <a:noFill/>
          <a:ln>
            <a:noFill/>
          </a:ln>
        </p:spPr>
      </p:pic>
      <p:pic>
        <p:nvPicPr>
          <p:cNvPr id="279" name="Google Shape;279;g31a45031e24_0_66"/>
          <p:cNvPicPr preferRelativeResize="0"/>
          <p:nvPr/>
        </p:nvPicPr>
        <p:blipFill>
          <a:blip r:embed="rId9">
            <a:alphaModFix/>
          </a:blip>
          <a:stretch>
            <a:fillRect/>
          </a:stretch>
        </p:blipFill>
        <p:spPr>
          <a:xfrm>
            <a:off x="10344525" y="2551625"/>
            <a:ext cx="1269625" cy="1269625"/>
          </a:xfrm>
          <a:prstGeom prst="rect">
            <a:avLst/>
          </a:prstGeom>
          <a:noFill/>
          <a:ln>
            <a:noFill/>
          </a:ln>
        </p:spPr>
      </p:pic>
      <p:pic>
        <p:nvPicPr>
          <p:cNvPr descr="Archivo:Ubuntu and Ubuntu Server Icon.png - Wikipedia, la ..." id="280" name="Google Shape;280;g31a45031e24_0_66"/>
          <p:cNvPicPr preferRelativeResize="0"/>
          <p:nvPr/>
        </p:nvPicPr>
        <p:blipFill>
          <a:blip r:embed="rId10">
            <a:alphaModFix/>
          </a:blip>
          <a:stretch>
            <a:fillRect/>
          </a:stretch>
        </p:blipFill>
        <p:spPr>
          <a:xfrm>
            <a:off x="7988413" y="5543550"/>
            <a:ext cx="1304925" cy="1314450"/>
          </a:xfrm>
          <a:prstGeom prst="rect">
            <a:avLst/>
          </a:prstGeom>
          <a:noFill/>
          <a:ln>
            <a:noFill/>
          </a:ln>
        </p:spPr>
      </p:pic>
      <p:pic>
        <p:nvPicPr>
          <p:cNvPr descr="Linux Pinguino | Free SVG" id="281" name="Google Shape;281;g31a45031e24_0_66"/>
          <p:cNvPicPr preferRelativeResize="0"/>
          <p:nvPr/>
        </p:nvPicPr>
        <p:blipFill>
          <a:blip r:embed="rId11">
            <a:alphaModFix/>
          </a:blip>
          <a:stretch>
            <a:fillRect/>
          </a:stretch>
        </p:blipFill>
        <p:spPr>
          <a:xfrm>
            <a:off x="9293350" y="5548313"/>
            <a:ext cx="1304925" cy="1304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2d63f9cc10c_1_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sp>
        <p:nvSpPr>
          <p:cNvPr id="287" name="Google Shape;287;g2d63f9cc10c_1_0"/>
          <p:cNvSpPr txBox="1"/>
          <p:nvPr/>
        </p:nvSpPr>
        <p:spPr>
          <a:xfrm>
            <a:off x="372303" y="2461821"/>
            <a:ext cx="11447400" cy="32631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Clr>
                <a:schemeClr val="dk1"/>
              </a:buClr>
              <a:buSzPts val="1600"/>
              <a:buFont typeface="Arial"/>
              <a:buNone/>
            </a:pPr>
            <a:r>
              <a:rPr b="1" lang="es-MX" sz="2800">
                <a:solidFill>
                  <a:schemeClr val="dk1"/>
                </a:solidFill>
                <a:latin typeface="Roboto"/>
                <a:ea typeface="Roboto"/>
                <a:cs typeface="Roboto"/>
                <a:sym typeface="Roboto"/>
              </a:rPr>
              <a:t>Tiempo de desarrollo</a:t>
            </a:r>
            <a:r>
              <a:rPr b="1" lang="es-MX" sz="2800">
                <a:solidFill>
                  <a:schemeClr val="dk1"/>
                </a:solidFill>
                <a:latin typeface="Roboto"/>
                <a:ea typeface="Roboto"/>
                <a:cs typeface="Roboto"/>
                <a:sym typeface="Roboto"/>
              </a:rPr>
              <a:t>:</a:t>
            </a:r>
            <a:r>
              <a:rPr lang="es-MX" sz="2800">
                <a:solidFill>
                  <a:schemeClr val="dk1"/>
                </a:solidFill>
                <a:latin typeface="Roboto Light"/>
                <a:ea typeface="Roboto Light"/>
                <a:cs typeface="Roboto Light"/>
                <a:sym typeface="Roboto Light"/>
              </a:rPr>
              <a:t> 1 Año y 3 meses (</a:t>
            </a:r>
            <a:r>
              <a:rPr lang="es-MX" sz="2800">
                <a:solidFill>
                  <a:schemeClr val="dk1"/>
                </a:solidFill>
                <a:latin typeface="Roboto Light"/>
                <a:ea typeface="Roboto Light"/>
                <a:cs typeface="Roboto Light"/>
                <a:sym typeface="Roboto Light"/>
              </a:rPr>
              <a:t>finales del 2024 y </a:t>
            </a:r>
            <a:r>
              <a:rPr lang="es-MX" sz="2800">
                <a:solidFill>
                  <a:schemeClr val="dk1"/>
                </a:solidFill>
                <a:latin typeface="Roboto Light"/>
                <a:ea typeface="Roboto Light"/>
                <a:cs typeface="Roboto Light"/>
                <a:sym typeface="Roboto Light"/>
              </a:rPr>
              <a:t>2025).</a:t>
            </a:r>
            <a:endParaRPr sz="2800">
              <a:solidFill>
                <a:schemeClr val="dk1"/>
              </a:solidFill>
              <a:latin typeface="Roboto Light"/>
              <a:ea typeface="Roboto Light"/>
              <a:cs typeface="Roboto Light"/>
              <a:sym typeface="Roboto Light"/>
            </a:endParaRPr>
          </a:p>
          <a:p>
            <a:pPr indent="0" lvl="0" marL="0" rtl="0" algn="just">
              <a:spcBef>
                <a:spcPts val="0"/>
              </a:spcBef>
              <a:spcAft>
                <a:spcPts val="0"/>
              </a:spcAft>
              <a:buClr>
                <a:schemeClr val="dk1"/>
              </a:buClr>
              <a:buSzPts val="1600"/>
              <a:buFont typeface="Arial"/>
              <a:buNone/>
            </a:pPr>
            <a:r>
              <a:t/>
            </a:r>
            <a:endParaRPr sz="2800">
              <a:solidFill>
                <a:schemeClr val="dk1"/>
              </a:solidFill>
              <a:latin typeface="Roboto Light"/>
              <a:ea typeface="Roboto Light"/>
              <a:cs typeface="Roboto Light"/>
              <a:sym typeface="Roboto Light"/>
            </a:endParaRPr>
          </a:p>
          <a:p>
            <a:pPr indent="0" lvl="0" marL="0" rtl="0" algn="just">
              <a:spcBef>
                <a:spcPts val="0"/>
              </a:spcBef>
              <a:spcAft>
                <a:spcPts val="0"/>
              </a:spcAft>
              <a:buClr>
                <a:schemeClr val="dk1"/>
              </a:buClr>
              <a:buSzPts val="1600"/>
              <a:buFont typeface="Arial"/>
              <a:buNone/>
            </a:pPr>
            <a:r>
              <a:t/>
            </a:r>
            <a:endParaRPr sz="2800">
              <a:solidFill>
                <a:schemeClr val="dk1"/>
              </a:solidFill>
              <a:latin typeface="Roboto Light"/>
              <a:ea typeface="Roboto Light"/>
              <a:cs typeface="Roboto Light"/>
              <a:sym typeface="Roboto Light"/>
            </a:endParaRPr>
          </a:p>
          <a:p>
            <a:pPr indent="0" lvl="0" marL="0" rtl="0" algn="just">
              <a:spcBef>
                <a:spcPts val="0"/>
              </a:spcBef>
              <a:spcAft>
                <a:spcPts val="0"/>
              </a:spcAft>
              <a:buClr>
                <a:schemeClr val="dk1"/>
              </a:buClr>
              <a:buSzPts val="1100"/>
              <a:buFont typeface="Arial"/>
              <a:buNone/>
            </a:pPr>
            <a:r>
              <a:rPr b="1" lang="es-MX" sz="2800">
                <a:solidFill>
                  <a:schemeClr val="dk1"/>
                </a:solidFill>
                <a:latin typeface="Roboto"/>
                <a:ea typeface="Roboto"/>
                <a:cs typeface="Roboto"/>
                <a:sym typeface="Roboto"/>
              </a:rPr>
              <a:t>Como se </a:t>
            </a:r>
            <a:r>
              <a:rPr b="1" lang="es-MX" sz="2800">
                <a:solidFill>
                  <a:schemeClr val="dk1"/>
                </a:solidFill>
                <a:latin typeface="Roboto"/>
                <a:ea typeface="Roboto"/>
                <a:cs typeface="Roboto"/>
                <a:sym typeface="Roboto"/>
              </a:rPr>
              <a:t>va ha</a:t>
            </a:r>
            <a:r>
              <a:rPr b="1" lang="es-MX" sz="2800">
                <a:solidFill>
                  <a:schemeClr val="dk1"/>
                </a:solidFill>
                <a:latin typeface="Roboto"/>
                <a:ea typeface="Roboto"/>
                <a:cs typeface="Roboto"/>
                <a:sym typeface="Roboto"/>
              </a:rPr>
              <a:t> desarrollar</a:t>
            </a:r>
            <a:r>
              <a:rPr b="1" lang="es-MX" sz="2800">
                <a:solidFill>
                  <a:schemeClr val="dk1"/>
                </a:solidFill>
                <a:latin typeface="Roboto"/>
                <a:ea typeface="Roboto"/>
                <a:cs typeface="Roboto"/>
                <a:sym typeface="Roboto"/>
              </a:rPr>
              <a:t>:</a:t>
            </a:r>
            <a:r>
              <a:rPr lang="es-MX" sz="2800">
                <a:solidFill>
                  <a:schemeClr val="dk1"/>
                </a:solidFill>
                <a:latin typeface="Roboto Light"/>
                <a:ea typeface="Roboto Light"/>
                <a:cs typeface="Roboto Light"/>
                <a:sym typeface="Roboto Light"/>
              </a:rPr>
              <a:t> Mediante el </a:t>
            </a:r>
            <a:r>
              <a:rPr lang="es-MX" sz="2800" u="sng">
                <a:solidFill>
                  <a:schemeClr val="hlink"/>
                </a:solidFill>
                <a:latin typeface="Roboto Light"/>
                <a:ea typeface="Roboto Light"/>
                <a:cs typeface="Roboto Light"/>
                <a:sym typeface="Roboto Light"/>
                <a:hlinkClick r:id="rId3"/>
              </a:rPr>
              <a:t>diagrama de gantt</a:t>
            </a:r>
            <a:r>
              <a:rPr lang="es-MX" sz="2800">
                <a:solidFill>
                  <a:schemeClr val="dk1"/>
                </a:solidFill>
                <a:latin typeface="Roboto Light"/>
                <a:ea typeface="Roboto Light"/>
                <a:cs typeface="Roboto Light"/>
                <a:sym typeface="Roboto Light"/>
              </a:rPr>
              <a:t> se </a:t>
            </a:r>
            <a:r>
              <a:rPr lang="es-MX" sz="2800">
                <a:solidFill>
                  <a:schemeClr val="dk1"/>
                </a:solidFill>
                <a:latin typeface="Roboto Light"/>
                <a:ea typeface="Roboto Light"/>
                <a:cs typeface="Roboto Light"/>
                <a:sym typeface="Roboto Light"/>
              </a:rPr>
              <a:t>planteó(ver </a:t>
            </a:r>
            <a:r>
              <a:rPr lang="es-MX" sz="2800" u="sng">
                <a:solidFill>
                  <a:schemeClr val="hlink"/>
                </a:solidFill>
                <a:latin typeface="Roboto Light"/>
                <a:ea typeface="Roboto Light"/>
                <a:cs typeface="Roboto Light"/>
                <a:sym typeface="Roboto Light"/>
                <a:hlinkClick r:id="rId4"/>
              </a:rPr>
              <a:t>Aquí</a:t>
            </a:r>
            <a:r>
              <a:rPr lang="es-MX" sz="2800">
                <a:solidFill>
                  <a:schemeClr val="dk1"/>
                </a:solidFill>
                <a:latin typeface="Roboto Light"/>
                <a:ea typeface="Roboto Light"/>
                <a:cs typeface="Roboto Light"/>
                <a:sym typeface="Roboto Light"/>
              </a:rPr>
              <a:t>)</a:t>
            </a:r>
            <a:r>
              <a:rPr lang="es-MX" sz="2800">
                <a:solidFill>
                  <a:schemeClr val="dk1"/>
                </a:solidFill>
                <a:latin typeface="Roboto Light"/>
                <a:ea typeface="Roboto Light"/>
                <a:cs typeface="Roboto Light"/>
                <a:sym typeface="Roboto Light"/>
              </a:rPr>
              <a:t> una serie de actividades para realizar, el cual, pretende delimitar el tiempo para el desarrollo del software.</a:t>
            </a:r>
            <a:endParaRPr sz="28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2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p:txBody>
      </p:sp>
      <p:pic>
        <p:nvPicPr>
          <p:cNvPr id="288" name="Google Shape;288;g2d63f9cc10c_1_0"/>
          <p:cNvPicPr preferRelativeResize="0"/>
          <p:nvPr/>
        </p:nvPicPr>
        <p:blipFill>
          <a:blip r:embed="rId5">
            <a:alphaModFix/>
          </a:blip>
          <a:stretch>
            <a:fillRect/>
          </a:stretch>
        </p:blipFill>
        <p:spPr>
          <a:xfrm>
            <a:off x="8765026" y="234163"/>
            <a:ext cx="1080000" cy="1080000"/>
          </a:xfrm>
          <a:prstGeom prst="rect">
            <a:avLst/>
          </a:prstGeom>
          <a:noFill/>
          <a:ln>
            <a:noFill/>
          </a:ln>
        </p:spPr>
      </p:pic>
      <p:pic>
        <p:nvPicPr>
          <p:cNvPr id="289" name="Google Shape;289;g2d63f9cc10c_1_0"/>
          <p:cNvPicPr preferRelativeResize="0"/>
          <p:nvPr/>
        </p:nvPicPr>
        <p:blipFill>
          <a:blip r:embed="rId6">
            <a:alphaModFix/>
          </a:blip>
          <a:stretch>
            <a:fillRect/>
          </a:stretch>
        </p:blipFill>
        <p:spPr>
          <a:xfrm>
            <a:off x="9891824" y="234187"/>
            <a:ext cx="1080000" cy="1080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d65ce1a54a_0_43"/>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296" name="Google Shape;296;g2d65ce1a54a_0_43"/>
          <p:cNvSpPr txBox="1"/>
          <p:nvPr/>
        </p:nvSpPr>
        <p:spPr>
          <a:xfrm>
            <a:off x="1366063" y="1881018"/>
            <a:ext cx="3854400" cy="18162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3"/>
              </a:rPr>
              <a:t>Plan de Proyecto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4"/>
              </a:rPr>
              <a:t>Levantamiento de Información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5"/>
              </a:rPr>
              <a:t>Diagrama de Procesos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6"/>
              </a:rPr>
              <a:t>Historias de Usuario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7"/>
              </a:rPr>
              <a:t>Diagrama Casos de Uso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8"/>
              </a:rPr>
              <a:t>Casos de Uso Extendido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9"/>
              </a:rPr>
              <a:t>Diagrama de Clases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10"/>
              </a:rPr>
              <a:t>Prototipo No Funcional</a:t>
            </a:r>
            <a:endParaRPr b="0" i="0" sz="1400" u="none" cap="none" strike="noStrike">
              <a:solidFill>
                <a:schemeClr val="dk1"/>
              </a:solidFill>
              <a:latin typeface="Work Sans Light"/>
              <a:ea typeface="Work Sans Light"/>
              <a:cs typeface="Work Sans Light"/>
              <a:sym typeface="Work Sans Light"/>
            </a:endParaRPr>
          </a:p>
        </p:txBody>
      </p:sp>
      <p:grpSp>
        <p:nvGrpSpPr>
          <p:cNvPr id="297" name="Google Shape;297;g2d65ce1a54a_0_43"/>
          <p:cNvGrpSpPr/>
          <p:nvPr/>
        </p:nvGrpSpPr>
        <p:grpSpPr>
          <a:xfrm>
            <a:off x="1111717" y="1494678"/>
            <a:ext cx="3239100" cy="347744"/>
            <a:chOff x="668953" y="1494678"/>
            <a:chExt cx="3239100" cy="347744"/>
          </a:xfrm>
        </p:grpSpPr>
        <p:sp>
          <p:nvSpPr>
            <p:cNvPr id="298" name="Google Shape;298;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9" name="Google Shape;299;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Primer Trimestre</a:t>
              </a:r>
              <a:endParaRPr b="0" i="0" sz="1400" u="none" cap="none" strike="noStrike">
                <a:solidFill>
                  <a:srgbClr val="000000"/>
                </a:solidFill>
                <a:latin typeface="Arial"/>
                <a:ea typeface="Arial"/>
                <a:cs typeface="Arial"/>
                <a:sym typeface="Arial"/>
              </a:endParaRPr>
            </a:p>
          </p:txBody>
        </p:sp>
      </p:grpSp>
      <p:sp>
        <p:nvSpPr>
          <p:cNvPr id="300" name="Google Shape;300;g2d65ce1a54a_0_43"/>
          <p:cNvSpPr txBox="1"/>
          <p:nvPr/>
        </p:nvSpPr>
        <p:spPr>
          <a:xfrm>
            <a:off x="1366063" y="4602498"/>
            <a:ext cx="3854400" cy="2031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Modelo Entidad Relación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Modelo Relacional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Diccionario de Datos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Script de la BBDD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Sentencias DDL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Consultas DML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Automatización de la BBDD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Sistema de Información Web – Servidor Local</a:t>
            </a:r>
            <a:endParaRPr b="0" i="0" sz="1400" u="none" cap="none" strike="noStrike">
              <a:solidFill>
                <a:schemeClr val="dk1"/>
              </a:solidFill>
              <a:latin typeface="Work Sans Light"/>
              <a:ea typeface="Work Sans Light"/>
              <a:cs typeface="Work Sans Light"/>
              <a:sym typeface="Work Sans Light"/>
            </a:endParaRPr>
          </a:p>
        </p:txBody>
      </p:sp>
      <p:grpSp>
        <p:nvGrpSpPr>
          <p:cNvPr id="301" name="Google Shape;301;g2d65ce1a54a_0_43"/>
          <p:cNvGrpSpPr/>
          <p:nvPr/>
        </p:nvGrpSpPr>
        <p:grpSpPr>
          <a:xfrm>
            <a:off x="1060822" y="4230357"/>
            <a:ext cx="3239100" cy="347744"/>
            <a:chOff x="668953" y="1494678"/>
            <a:chExt cx="3239100" cy="347744"/>
          </a:xfrm>
        </p:grpSpPr>
        <p:sp>
          <p:nvSpPr>
            <p:cNvPr id="302" name="Google Shape;302;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3" name="Google Shape;303;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Segundo Trimestre</a:t>
              </a:r>
              <a:endParaRPr b="0" i="0" sz="1400" u="none" cap="none" strike="noStrike">
                <a:solidFill>
                  <a:srgbClr val="000000"/>
                </a:solidFill>
                <a:latin typeface="Arial"/>
                <a:ea typeface="Arial"/>
                <a:cs typeface="Arial"/>
                <a:sym typeface="Arial"/>
              </a:endParaRPr>
            </a:p>
          </p:txBody>
        </p:sp>
      </p:grpSp>
      <p:grpSp>
        <p:nvGrpSpPr>
          <p:cNvPr id="304" name="Google Shape;304;g2d65ce1a54a_0_43"/>
          <p:cNvGrpSpPr/>
          <p:nvPr/>
        </p:nvGrpSpPr>
        <p:grpSpPr>
          <a:xfrm>
            <a:off x="4902545" y="2675450"/>
            <a:ext cx="3239100" cy="347744"/>
            <a:chOff x="668953" y="1494678"/>
            <a:chExt cx="3239100" cy="347744"/>
          </a:xfrm>
        </p:grpSpPr>
        <p:sp>
          <p:nvSpPr>
            <p:cNvPr id="305" name="Google Shape;305;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6" name="Google Shape;306;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Tercer Trimestre</a:t>
              </a:r>
              <a:endParaRPr b="0" i="0" sz="1400" u="none" cap="none" strike="noStrike">
                <a:solidFill>
                  <a:srgbClr val="000000"/>
                </a:solidFill>
                <a:latin typeface="Arial"/>
                <a:ea typeface="Arial"/>
                <a:cs typeface="Arial"/>
                <a:sym typeface="Arial"/>
              </a:endParaRPr>
            </a:p>
          </p:txBody>
        </p:sp>
      </p:grpSp>
      <p:sp>
        <p:nvSpPr>
          <p:cNvPr id="307" name="Google Shape;307;g2d65ce1a54a_0_43"/>
          <p:cNvSpPr txBox="1"/>
          <p:nvPr/>
        </p:nvSpPr>
        <p:spPr>
          <a:xfrm>
            <a:off x="5138058" y="3116381"/>
            <a:ext cx="3854400" cy="5232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Planeación de Pruebas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Ejecución de Pruebas</a:t>
            </a:r>
            <a:endParaRPr b="0" i="0" sz="1400" u="none" cap="none" strike="noStrike">
              <a:solidFill>
                <a:schemeClr val="dk1"/>
              </a:solidFill>
              <a:latin typeface="Work Sans Light"/>
              <a:ea typeface="Work Sans Light"/>
              <a:cs typeface="Work Sans Light"/>
              <a:sym typeface="Work Sans Light"/>
            </a:endParaRPr>
          </a:p>
        </p:txBody>
      </p:sp>
      <p:grpSp>
        <p:nvGrpSpPr>
          <p:cNvPr id="308" name="Google Shape;308;g2d65ce1a54a_0_43"/>
          <p:cNvGrpSpPr/>
          <p:nvPr/>
        </p:nvGrpSpPr>
        <p:grpSpPr>
          <a:xfrm>
            <a:off x="4909555" y="4722219"/>
            <a:ext cx="3239100" cy="347744"/>
            <a:chOff x="668953" y="1494678"/>
            <a:chExt cx="3239100" cy="347744"/>
          </a:xfrm>
        </p:grpSpPr>
        <p:sp>
          <p:nvSpPr>
            <p:cNvPr id="309" name="Google Shape;309;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0" name="Google Shape;310;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Cuarto Trimestre</a:t>
              </a:r>
              <a:endParaRPr b="0" i="0" sz="1400" u="none" cap="none" strike="noStrike">
                <a:solidFill>
                  <a:srgbClr val="000000"/>
                </a:solidFill>
                <a:latin typeface="Arial"/>
                <a:ea typeface="Arial"/>
                <a:cs typeface="Arial"/>
                <a:sym typeface="Arial"/>
              </a:endParaRPr>
            </a:p>
          </p:txBody>
        </p:sp>
      </p:grpSp>
      <p:sp>
        <p:nvSpPr>
          <p:cNvPr id="311" name="Google Shape;311;g2d65ce1a54a_0_43"/>
          <p:cNvSpPr txBox="1"/>
          <p:nvPr/>
        </p:nvSpPr>
        <p:spPr>
          <a:xfrm>
            <a:off x="5138058" y="5219739"/>
            <a:ext cx="3854400" cy="9543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Manual de Instalación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Configuración del Servidor de Aplicaciones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Configuración del Servidor de BBDD</a:t>
            </a:r>
            <a:endParaRPr b="0" i="0" sz="1400" u="none" cap="none" strike="noStrike">
              <a:solidFill>
                <a:schemeClr val="dk1"/>
              </a:solidFill>
              <a:latin typeface="Work Sans Light"/>
              <a:ea typeface="Work Sans Light"/>
              <a:cs typeface="Work Sans Light"/>
              <a:sym typeface="Work Sans Light"/>
            </a:endParaRPr>
          </a:p>
        </p:txBody>
      </p:sp>
      <p:grpSp>
        <p:nvGrpSpPr>
          <p:cNvPr id="312" name="Google Shape;312;g2d65ce1a54a_0_43"/>
          <p:cNvGrpSpPr/>
          <p:nvPr/>
        </p:nvGrpSpPr>
        <p:grpSpPr>
          <a:xfrm>
            <a:off x="8350341" y="3568215"/>
            <a:ext cx="3239100" cy="347744"/>
            <a:chOff x="668953" y="1494678"/>
            <a:chExt cx="3239100" cy="347744"/>
          </a:xfrm>
        </p:grpSpPr>
        <p:sp>
          <p:nvSpPr>
            <p:cNvPr id="313" name="Google Shape;313;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4" name="Google Shape;314;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Quinto Trimestre</a:t>
              </a:r>
              <a:endParaRPr b="0" i="0" sz="1400" u="none" cap="none" strike="noStrike">
                <a:solidFill>
                  <a:srgbClr val="000000"/>
                </a:solidFill>
                <a:latin typeface="Arial"/>
                <a:ea typeface="Arial"/>
                <a:cs typeface="Arial"/>
                <a:sym typeface="Arial"/>
              </a:endParaRPr>
            </a:p>
          </p:txBody>
        </p:sp>
      </p:grpSp>
      <p:sp>
        <p:nvSpPr>
          <p:cNvPr id="315" name="Google Shape;315;g2d65ce1a54a_0_43"/>
          <p:cNvSpPr txBox="1"/>
          <p:nvPr/>
        </p:nvSpPr>
        <p:spPr>
          <a:xfrm>
            <a:off x="8578844" y="4065735"/>
            <a:ext cx="2750100" cy="7389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Manual de Usuario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Sistema de Información Web – Servidor Externo</a:t>
            </a:r>
            <a:endParaRPr b="0" i="0" sz="1400" u="none" cap="none" strike="noStrike">
              <a:solidFill>
                <a:schemeClr val="dk1"/>
              </a:solidFill>
              <a:latin typeface="Work Sans Light"/>
              <a:ea typeface="Work Sans Light"/>
              <a:cs typeface="Work Sans Light"/>
              <a:sym typeface="Work Sans Light"/>
            </a:endParaRPr>
          </a:p>
        </p:txBody>
      </p:sp>
      <p:pic>
        <p:nvPicPr>
          <p:cNvPr id="316" name="Google Shape;316;g2d65ce1a54a_0_43"/>
          <p:cNvPicPr preferRelativeResize="0"/>
          <p:nvPr/>
        </p:nvPicPr>
        <p:blipFill>
          <a:blip r:embed="rId11">
            <a:alphaModFix/>
          </a:blip>
          <a:stretch>
            <a:fillRect/>
          </a:stretch>
        </p:blipFill>
        <p:spPr>
          <a:xfrm>
            <a:off x="8765026" y="234225"/>
            <a:ext cx="1080000" cy="1080000"/>
          </a:xfrm>
          <a:prstGeom prst="rect">
            <a:avLst/>
          </a:prstGeom>
          <a:noFill/>
          <a:ln>
            <a:noFill/>
          </a:ln>
        </p:spPr>
      </p:pic>
      <p:pic>
        <p:nvPicPr>
          <p:cNvPr id="317" name="Google Shape;317;g2d65ce1a54a_0_43"/>
          <p:cNvPicPr preferRelativeResize="0"/>
          <p:nvPr/>
        </p:nvPicPr>
        <p:blipFill>
          <a:blip r:embed="rId12">
            <a:alphaModFix/>
          </a:blip>
          <a:stretch>
            <a:fillRect/>
          </a:stretch>
        </p:blipFill>
        <p:spPr>
          <a:xfrm>
            <a:off x="9891824" y="234237"/>
            <a:ext cx="1080000" cy="1080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descr="Imagen que contiene Interfaz de usuario gráfica&#10;&#10;Descripción generada automáticamente" id="322" name="Google Shape;322;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g2d66b279a38_1_0"/>
          <p:cNvSpPr txBox="1"/>
          <p:nvPr/>
        </p:nvSpPr>
        <p:spPr>
          <a:xfrm>
            <a:off x="579850" y="2202125"/>
            <a:ext cx="6182100" cy="3817200"/>
          </a:xfrm>
          <a:prstGeom prst="rect">
            <a:avLst/>
          </a:prstGeom>
          <a:noFill/>
          <a:ln>
            <a:noFill/>
          </a:ln>
        </p:spPr>
        <p:txBody>
          <a:bodyPr anchorCtr="0" anchor="t" bIns="45700" lIns="91425" spcFirstLastPara="1" rIns="91425" wrap="square" tIns="45700">
            <a:spAutoFit/>
          </a:bodyPr>
          <a:lstStyle/>
          <a:p>
            <a:pPr indent="457200" lvl="0" marL="0" rtl="0" algn="l">
              <a:lnSpc>
                <a:spcPct val="200000"/>
              </a:lnSpc>
              <a:spcBef>
                <a:spcPts val="0"/>
              </a:spcBef>
              <a:spcAft>
                <a:spcPts val="0"/>
              </a:spcAft>
              <a:buClr>
                <a:schemeClr val="dk1"/>
              </a:buClr>
              <a:buSzPts val="1100"/>
              <a:buFont typeface="Arial"/>
              <a:buNone/>
            </a:pPr>
            <a:r>
              <a:rPr b="1" lang="es-MX" sz="2200">
                <a:solidFill>
                  <a:schemeClr val="dk1"/>
                </a:solidFill>
                <a:latin typeface="Roboto"/>
                <a:ea typeface="Roboto"/>
                <a:cs typeface="Roboto"/>
                <a:sym typeface="Roboto"/>
              </a:rPr>
              <a:t>El presente documento inicia con</a:t>
            </a:r>
            <a:r>
              <a:rPr lang="es-MX" sz="2200">
                <a:solidFill>
                  <a:schemeClr val="dk1"/>
                </a:solidFill>
                <a:latin typeface="Roboto"/>
                <a:ea typeface="Roboto"/>
                <a:cs typeface="Roboto"/>
                <a:sym typeface="Roboto"/>
              </a:rPr>
              <a:t> la proyección de </a:t>
            </a:r>
            <a:r>
              <a:rPr b="1" lang="es-MX" sz="2200">
                <a:solidFill>
                  <a:schemeClr val="dk1"/>
                </a:solidFill>
                <a:latin typeface="Roboto"/>
                <a:ea typeface="Roboto"/>
                <a:cs typeface="Roboto"/>
                <a:sym typeface="Roboto"/>
              </a:rPr>
              <a:t>la</a:t>
            </a:r>
            <a:r>
              <a:rPr lang="es-MX" sz="2200">
                <a:solidFill>
                  <a:schemeClr val="dk1"/>
                </a:solidFill>
                <a:latin typeface="Roboto"/>
                <a:ea typeface="Roboto"/>
                <a:cs typeface="Roboto"/>
                <a:sym typeface="Roboto"/>
              </a:rPr>
              <a:t> </a:t>
            </a:r>
            <a:r>
              <a:rPr b="1" lang="es-MX" sz="2200">
                <a:solidFill>
                  <a:schemeClr val="dk1"/>
                </a:solidFill>
                <a:latin typeface="Roboto"/>
                <a:ea typeface="Roboto"/>
                <a:cs typeface="Roboto"/>
                <a:sym typeface="Roboto"/>
              </a:rPr>
              <a:t>problemática</a:t>
            </a:r>
            <a:r>
              <a:rPr lang="es-MX" sz="2200">
                <a:solidFill>
                  <a:schemeClr val="dk1"/>
                </a:solidFill>
                <a:latin typeface="Roboto"/>
                <a:ea typeface="Roboto"/>
                <a:cs typeface="Roboto"/>
                <a:sym typeface="Roboto"/>
              </a:rPr>
              <a:t> de la </a:t>
            </a:r>
            <a:r>
              <a:rPr b="1" lang="es-MX" sz="2200">
                <a:solidFill>
                  <a:schemeClr val="dk1"/>
                </a:solidFill>
                <a:latin typeface="Roboto"/>
                <a:ea typeface="Roboto"/>
                <a:cs typeface="Roboto"/>
                <a:sym typeface="Roboto"/>
              </a:rPr>
              <a:t>dificultad </a:t>
            </a:r>
            <a:r>
              <a:rPr lang="es-MX" sz="2200">
                <a:solidFill>
                  <a:schemeClr val="dk1"/>
                </a:solidFill>
                <a:latin typeface="Roboto"/>
                <a:ea typeface="Roboto"/>
                <a:cs typeface="Roboto"/>
                <a:sym typeface="Roboto"/>
              </a:rPr>
              <a:t>que enfrentan los consumidores colombianos </a:t>
            </a:r>
            <a:r>
              <a:rPr b="1" lang="es-MX" sz="2200">
                <a:solidFill>
                  <a:schemeClr val="dk1"/>
                </a:solidFill>
                <a:latin typeface="Roboto"/>
                <a:ea typeface="Roboto"/>
                <a:cs typeface="Roboto"/>
                <a:sym typeface="Roboto"/>
              </a:rPr>
              <a:t>para comparar precios</a:t>
            </a:r>
            <a:r>
              <a:rPr lang="es-MX" sz="2200">
                <a:solidFill>
                  <a:schemeClr val="dk1"/>
                </a:solidFill>
                <a:latin typeface="Roboto"/>
                <a:ea typeface="Roboto"/>
                <a:cs typeface="Roboto"/>
                <a:sym typeface="Roboto"/>
              </a:rPr>
              <a:t> de productos de la canasta familiar </a:t>
            </a:r>
            <a:r>
              <a:rPr b="1" lang="es-MX" sz="2200">
                <a:solidFill>
                  <a:schemeClr val="dk1"/>
                </a:solidFill>
                <a:latin typeface="Roboto"/>
                <a:ea typeface="Roboto"/>
                <a:cs typeface="Roboto"/>
                <a:sym typeface="Roboto"/>
              </a:rPr>
              <a:t>de manera eficiente</a:t>
            </a:r>
            <a:r>
              <a:rPr lang="es-MX" sz="2200">
                <a:solidFill>
                  <a:schemeClr val="dk1"/>
                </a:solidFill>
                <a:latin typeface="Roboto"/>
                <a:ea typeface="Roboto"/>
                <a:cs typeface="Roboto"/>
                <a:sym typeface="Roboto"/>
              </a:rPr>
              <a:t> en el entorno digital actual. </a:t>
            </a:r>
            <a:endParaRPr sz="1800">
              <a:solidFill>
                <a:schemeClr val="dk1"/>
              </a:solidFill>
              <a:latin typeface="Roboto"/>
              <a:ea typeface="Roboto"/>
              <a:cs typeface="Roboto"/>
              <a:sym typeface="Roboto"/>
            </a:endParaRPr>
          </a:p>
        </p:txBody>
      </p:sp>
      <p:sp>
        <p:nvSpPr>
          <p:cNvPr id="117" name="Google Shape;117;g2d66b279a38_1_0"/>
          <p:cNvSpPr/>
          <p:nvPr/>
        </p:nvSpPr>
        <p:spPr>
          <a:xfrm>
            <a:off x="834000" y="1643351"/>
            <a:ext cx="2940000" cy="45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Ruth Sautu, en su obra sobre metodología de la investigación, sugiere que una introducción debe cumplir con ciertos elementos clave para ser efectiva. Primero, debe presentar el tema de manera clara y concisa, estableciendo el contexto y la relevancia del estudio. Luego, es importante plantear el problema de investigación y los objetivos del proyecto. Finalmente, una buena introducción debe ofrecer un resumen de la estructura del documento, proporcionando al lector una guía de lo que puede esperar1&#10;2&#10;3&#10;.&#10;&#10;Estos elementos ayudan a captar el interés del lector y a establecer una base sólida para el desarrollo del trabajo." id="118" name="Google Shape;118;g2d66b279a38_1_0"/>
          <p:cNvSpPr txBox="1"/>
          <p:nvPr/>
        </p:nvSpPr>
        <p:spPr>
          <a:xfrm>
            <a:off x="747645" y="894074"/>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b="0" i="0" lang="es-MX" sz="3600" u="none" cap="none" strike="noStrike">
                <a:solidFill>
                  <a:srgbClr val="38AA00"/>
                </a:solidFill>
                <a:latin typeface="Work Sans Light"/>
                <a:ea typeface="Work Sans Light"/>
                <a:cs typeface="Work Sans Light"/>
                <a:sym typeface="Work Sans Light"/>
                <a:extLst>
                  <a:ext uri="http://customooxmlschemas.google.com/">
                    <go:slidesCustomData xmlns:go="http://customooxmlschemas.google.com/" textRoundtripDataId="0"/>
                  </a:ext>
                </a:extLst>
              </a:rPr>
              <a:t>Introducción</a:t>
            </a:r>
            <a:endParaRPr b="0" i="0" sz="1400" u="none" cap="none" strike="noStrike">
              <a:solidFill>
                <a:srgbClr val="000000"/>
              </a:solidFill>
              <a:latin typeface="Arial"/>
              <a:ea typeface="Arial"/>
              <a:cs typeface="Arial"/>
              <a:sym typeface="Arial"/>
            </a:endParaRPr>
          </a:p>
        </p:txBody>
      </p:sp>
      <p:pic>
        <p:nvPicPr>
          <p:cNvPr id="119" name="Google Shape;119;g2d66b279a38_1_0"/>
          <p:cNvPicPr preferRelativeResize="0"/>
          <p:nvPr/>
        </p:nvPicPr>
        <p:blipFill rotWithShape="1">
          <a:blip r:embed="rId4">
            <a:alphaModFix/>
          </a:blip>
          <a:srcRect b="0" l="0" r="29696" t="0"/>
          <a:stretch/>
        </p:blipFill>
        <p:spPr>
          <a:xfrm>
            <a:off x="6963150" y="1570575"/>
            <a:ext cx="5228850" cy="4953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g2d66b279a38_1_8"/>
          <p:cNvSpPr txBox="1"/>
          <p:nvPr/>
        </p:nvSpPr>
        <p:spPr>
          <a:xfrm>
            <a:off x="354075" y="1186850"/>
            <a:ext cx="6547800" cy="5171700"/>
          </a:xfrm>
          <a:prstGeom prst="rect">
            <a:avLst/>
          </a:prstGeom>
          <a:noFill/>
          <a:ln>
            <a:noFill/>
          </a:ln>
        </p:spPr>
        <p:txBody>
          <a:bodyPr anchorCtr="0" anchor="t" bIns="45700" lIns="91425" spcFirstLastPara="1" rIns="91425" wrap="square" tIns="45700">
            <a:spAutoFit/>
          </a:bodyPr>
          <a:lstStyle/>
          <a:p>
            <a:pPr indent="457200" lvl="0" marL="0" rtl="0" algn="just">
              <a:lnSpc>
                <a:spcPct val="200000"/>
              </a:lnSpc>
              <a:spcBef>
                <a:spcPts val="0"/>
              </a:spcBef>
              <a:spcAft>
                <a:spcPts val="0"/>
              </a:spcAft>
              <a:buClr>
                <a:schemeClr val="dk1"/>
              </a:buClr>
              <a:buSzPts val="1100"/>
              <a:buFont typeface="Arial"/>
              <a:buNone/>
            </a:pPr>
            <a:r>
              <a:rPr lang="es-MX" sz="2200">
                <a:solidFill>
                  <a:schemeClr val="dk1"/>
                </a:solidFill>
                <a:latin typeface="Roboto Light"/>
                <a:ea typeface="Roboto Light"/>
                <a:cs typeface="Roboto Light"/>
                <a:sym typeface="Roboto Light"/>
              </a:rPr>
              <a:t>Con </a:t>
            </a:r>
            <a:r>
              <a:rPr b="1" lang="es-MX" sz="2200">
                <a:solidFill>
                  <a:schemeClr val="dk1"/>
                </a:solidFill>
                <a:latin typeface="Roboto"/>
                <a:ea typeface="Roboto"/>
                <a:cs typeface="Roboto"/>
                <a:sym typeface="Roboto"/>
              </a:rPr>
              <a:t>el</a:t>
            </a:r>
            <a:r>
              <a:rPr lang="es-MX" sz="2200">
                <a:solidFill>
                  <a:schemeClr val="dk1"/>
                </a:solidFill>
                <a:latin typeface="Roboto Light"/>
                <a:ea typeface="Roboto Light"/>
                <a:cs typeface="Roboto Light"/>
                <a:sym typeface="Roboto Light"/>
              </a:rPr>
              <a:t> </a:t>
            </a:r>
            <a:r>
              <a:rPr b="1" lang="es-MX" sz="2200">
                <a:solidFill>
                  <a:schemeClr val="dk1"/>
                </a:solidFill>
                <a:latin typeface="Roboto"/>
                <a:ea typeface="Roboto"/>
                <a:cs typeface="Roboto"/>
                <a:sym typeface="Roboto"/>
              </a:rPr>
              <a:t>objetivo</a:t>
            </a:r>
            <a:r>
              <a:rPr lang="es-MX" sz="2200">
                <a:solidFill>
                  <a:schemeClr val="dk1"/>
                </a:solidFill>
                <a:latin typeface="Roboto Light"/>
                <a:ea typeface="Roboto Light"/>
                <a:cs typeface="Roboto Light"/>
                <a:sym typeface="Roboto Light"/>
              </a:rPr>
              <a:t> de </a:t>
            </a:r>
            <a:r>
              <a:rPr b="1" lang="es-MX" sz="2200">
                <a:solidFill>
                  <a:schemeClr val="dk1"/>
                </a:solidFill>
                <a:latin typeface="Roboto"/>
                <a:ea typeface="Roboto"/>
                <a:cs typeface="Roboto"/>
                <a:sym typeface="Roboto"/>
              </a:rPr>
              <a:t>desarrollar un sistema de información web</a:t>
            </a:r>
            <a:r>
              <a:rPr lang="es-MX" sz="2200">
                <a:solidFill>
                  <a:schemeClr val="dk1"/>
                </a:solidFill>
                <a:latin typeface="Roboto Light"/>
                <a:ea typeface="Roboto Light"/>
                <a:cs typeface="Roboto Light"/>
                <a:sym typeface="Roboto Light"/>
              </a:rPr>
              <a:t>, denominado </a:t>
            </a:r>
            <a:r>
              <a:rPr lang="es-MX" sz="2200" u="sng">
                <a:solidFill>
                  <a:schemeClr val="dk1"/>
                </a:solidFill>
                <a:latin typeface="Roboto Light"/>
                <a:ea typeface="Roboto Light"/>
                <a:cs typeface="Roboto Light"/>
                <a:sym typeface="Roboto Light"/>
              </a:rPr>
              <a:t>LuckasEnt</a:t>
            </a:r>
            <a:r>
              <a:rPr lang="es-MX" sz="2200">
                <a:solidFill>
                  <a:schemeClr val="dk1"/>
                </a:solidFill>
                <a:latin typeface="Roboto Light"/>
                <a:ea typeface="Roboto Light"/>
                <a:cs typeface="Roboto Light"/>
                <a:sym typeface="Roboto Light"/>
              </a:rPr>
              <a:t>, que permita a los </a:t>
            </a:r>
            <a:r>
              <a:rPr i="1" lang="es-MX" sz="2200">
                <a:solidFill>
                  <a:schemeClr val="dk1"/>
                </a:solidFill>
                <a:latin typeface="Roboto Light"/>
                <a:ea typeface="Roboto Light"/>
                <a:cs typeface="Roboto Light"/>
                <a:sym typeface="Roboto Light"/>
              </a:rPr>
              <a:t>usuarios</a:t>
            </a:r>
            <a:r>
              <a:rPr lang="es-MX" sz="2200">
                <a:solidFill>
                  <a:schemeClr val="dk1"/>
                </a:solidFill>
                <a:latin typeface="Roboto Light"/>
                <a:ea typeface="Roboto Light"/>
                <a:cs typeface="Roboto Light"/>
                <a:sym typeface="Roboto Light"/>
              </a:rPr>
              <a:t> comparar precios en tiempo real, encontrar las mejores ofertas y tomar decisiones de compra informadas, </a:t>
            </a:r>
            <a:r>
              <a:rPr b="1" lang="es-MX" sz="2200">
                <a:solidFill>
                  <a:schemeClr val="dk1"/>
                </a:solidFill>
                <a:latin typeface="Roboto"/>
                <a:ea typeface="Roboto"/>
                <a:cs typeface="Roboto"/>
                <a:sym typeface="Roboto"/>
              </a:rPr>
              <a:t>se</a:t>
            </a:r>
            <a:r>
              <a:rPr lang="es-MX" sz="2200">
                <a:solidFill>
                  <a:schemeClr val="dk1"/>
                </a:solidFill>
                <a:latin typeface="Roboto Light"/>
                <a:ea typeface="Roboto Light"/>
                <a:cs typeface="Roboto Light"/>
                <a:sym typeface="Roboto Light"/>
              </a:rPr>
              <a:t> </a:t>
            </a:r>
            <a:r>
              <a:rPr b="1" lang="es-MX" sz="2200">
                <a:solidFill>
                  <a:schemeClr val="dk1"/>
                </a:solidFill>
                <a:latin typeface="Roboto"/>
                <a:ea typeface="Roboto"/>
                <a:cs typeface="Roboto"/>
                <a:sym typeface="Roboto"/>
              </a:rPr>
              <a:t>justifica</a:t>
            </a:r>
            <a:r>
              <a:rPr lang="es-MX" sz="2200">
                <a:solidFill>
                  <a:schemeClr val="dk1"/>
                </a:solidFill>
                <a:latin typeface="Roboto Light"/>
                <a:ea typeface="Roboto Light"/>
                <a:cs typeface="Roboto Light"/>
                <a:sym typeface="Roboto Light"/>
              </a:rPr>
              <a:t> esta investigación por la </a:t>
            </a:r>
            <a:r>
              <a:rPr lang="es-MX" sz="2200" u="sng">
                <a:solidFill>
                  <a:schemeClr val="dk1"/>
                </a:solidFill>
                <a:latin typeface="Roboto Light"/>
                <a:ea typeface="Roboto Light"/>
                <a:cs typeface="Roboto Light"/>
                <a:sym typeface="Roboto Light"/>
              </a:rPr>
              <a:t>necesidad de brindar herramientas que faciliten el acceso a la información y promuevan un consumo inteligente</a:t>
            </a:r>
            <a:r>
              <a:rPr lang="es-MX" sz="2200">
                <a:solidFill>
                  <a:schemeClr val="dk1"/>
                </a:solidFill>
                <a:latin typeface="Roboto Light"/>
                <a:ea typeface="Roboto Light"/>
                <a:cs typeface="Roboto Light"/>
                <a:sym typeface="Roboto Light"/>
              </a:rPr>
              <a:t>.</a:t>
            </a:r>
            <a:r>
              <a:rPr lang="es-MX" sz="2200">
                <a:solidFill>
                  <a:schemeClr val="dk1"/>
                </a:solidFill>
                <a:latin typeface="Work Sans Light"/>
                <a:ea typeface="Work Sans Light"/>
                <a:cs typeface="Work Sans Light"/>
                <a:sym typeface="Work Sans Light"/>
              </a:rPr>
              <a:t> </a:t>
            </a:r>
            <a:endParaRPr sz="2200">
              <a:solidFill>
                <a:schemeClr val="dk1"/>
              </a:solidFill>
              <a:latin typeface="Work Sans Light"/>
              <a:ea typeface="Work Sans Light"/>
              <a:cs typeface="Work Sans Light"/>
              <a:sym typeface="Work Sans Light"/>
            </a:endParaRPr>
          </a:p>
        </p:txBody>
      </p:sp>
      <p:pic>
        <p:nvPicPr>
          <p:cNvPr id="125" name="Google Shape;125;g2d66b279a38_1_8"/>
          <p:cNvPicPr preferRelativeResize="0"/>
          <p:nvPr/>
        </p:nvPicPr>
        <p:blipFill rotWithShape="1">
          <a:blip r:embed="rId4">
            <a:alphaModFix/>
          </a:blip>
          <a:srcRect b="0" l="0" r="24721" t="0"/>
          <a:stretch/>
        </p:blipFill>
        <p:spPr>
          <a:xfrm>
            <a:off x="7173600" y="1522088"/>
            <a:ext cx="4737974" cy="5035126"/>
          </a:xfrm>
          <a:prstGeom prst="rect">
            <a:avLst/>
          </a:prstGeom>
          <a:noFill/>
          <a:ln>
            <a:noFill/>
          </a:ln>
        </p:spPr>
      </p:pic>
      <p:sp>
        <p:nvSpPr>
          <p:cNvPr id="126" name="Google Shape;126;g2d66b279a38_1_8"/>
          <p:cNvSpPr txBox="1"/>
          <p:nvPr/>
        </p:nvSpPr>
        <p:spPr>
          <a:xfrm>
            <a:off x="804000" y="186625"/>
            <a:ext cx="30000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s-MX" sz="3600">
                <a:solidFill>
                  <a:srgbClr val="38AA00"/>
                </a:solidFill>
                <a:latin typeface="Work Sans Light"/>
                <a:ea typeface="Work Sans Light"/>
                <a:cs typeface="Work Sans Light"/>
                <a:sym typeface="Work Sans Light"/>
                <a:extLst>
                  <a:ext uri="http://customooxmlschemas.google.com/">
                    <go:slidesCustomData xmlns:go="http://customooxmlschemas.google.com/" textRoundtripDataId="1"/>
                  </a:ext>
                </a:extLst>
              </a:rPr>
              <a:t>Introducción</a:t>
            </a:r>
            <a:endParaRPr/>
          </a:p>
        </p:txBody>
      </p:sp>
      <p:sp>
        <p:nvSpPr>
          <p:cNvPr id="127" name="Google Shape;127;g2d66b279a38_1_8"/>
          <p:cNvSpPr/>
          <p:nvPr/>
        </p:nvSpPr>
        <p:spPr>
          <a:xfrm>
            <a:off x="834000" y="824726"/>
            <a:ext cx="2940000" cy="45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g2d66b279a38_1_15"/>
          <p:cNvSpPr txBox="1"/>
          <p:nvPr/>
        </p:nvSpPr>
        <p:spPr>
          <a:xfrm>
            <a:off x="4610800" y="1242525"/>
            <a:ext cx="6862200" cy="4941000"/>
          </a:xfrm>
          <a:prstGeom prst="rect">
            <a:avLst/>
          </a:prstGeom>
          <a:noFill/>
          <a:ln>
            <a:noFill/>
          </a:ln>
        </p:spPr>
        <p:txBody>
          <a:bodyPr anchorCtr="0" anchor="t" bIns="45700" lIns="91425" spcFirstLastPara="1" rIns="91425" wrap="square" tIns="45700">
            <a:spAutoFit/>
          </a:bodyPr>
          <a:lstStyle/>
          <a:p>
            <a:pPr indent="457200" lvl="0" marL="0" rtl="0" algn="just">
              <a:lnSpc>
                <a:spcPct val="200000"/>
              </a:lnSpc>
              <a:spcBef>
                <a:spcPts val="0"/>
              </a:spcBef>
              <a:spcAft>
                <a:spcPts val="0"/>
              </a:spcAft>
              <a:buClr>
                <a:schemeClr val="dk1"/>
              </a:buClr>
              <a:buSzPts val="1100"/>
              <a:buFont typeface="Arial"/>
              <a:buNone/>
            </a:pPr>
            <a:r>
              <a:rPr b="1" lang="es-MX" sz="2100">
                <a:solidFill>
                  <a:schemeClr val="dk1"/>
                </a:solidFill>
                <a:latin typeface="Roboto"/>
                <a:ea typeface="Roboto"/>
                <a:cs typeface="Roboto"/>
                <a:sym typeface="Roboto"/>
              </a:rPr>
              <a:t>El alcance</a:t>
            </a:r>
            <a:r>
              <a:rPr lang="es-MX" sz="2100">
                <a:solidFill>
                  <a:schemeClr val="dk1"/>
                </a:solidFill>
                <a:latin typeface="Roboto Light"/>
                <a:ea typeface="Roboto Light"/>
                <a:cs typeface="Roboto Light"/>
                <a:sym typeface="Roboto Light"/>
              </a:rPr>
              <a:t> del estudio se </a:t>
            </a:r>
            <a:r>
              <a:rPr b="1" lang="es-MX" sz="2100">
                <a:solidFill>
                  <a:schemeClr val="dk1"/>
                </a:solidFill>
                <a:latin typeface="Roboto"/>
                <a:ea typeface="Roboto"/>
                <a:cs typeface="Roboto"/>
                <a:sym typeface="Roboto"/>
              </a:rPr>
              <a:t>centrará</a:t>
            </a:r>
            <a:r>
              <a:rPr lang="es-MX" sz="2100">
                <a:solidFill>
                  <a:schemeClr val="dk1"/>
                </a:solidFill>
                <a:latin typeface="Roboto Light"/>
                <a:ea typeface="Roboto Light"/>
                <a:cs typeface="Roboto Light"/>
                <a:sym typeface="Roboto Light"/>
              </a:rPr>
              <a:t> en el desarrollo de un </a:t>
            </a:r>
            <a:r>
              <a:rPr b="1" lang="es-MX" sz="2100">
                <a:solidFill>
                  <a:schemeClr val="dk1"/>
                </a:solidFill>
                <a:latin typeface="Roboto"/>
                <a:ea typeface="Roboto"/>
                <a:cs typeface="Roboto"/>
                <a:sym typeface="Roboto"/>
              </a:rPr>
              <a:t>prototipo funcional</a:t>
            </a:r>
            <a:r>
              <a:rPr lang="es-MX" sz="2100">
                <a:solidFill>
                  <a:schemeClr val="dk1"/>
                </a:solidFill>
                <a:latin typeface="Roboto Light"/>
                <a:ea typeface="Roboto Light"/>
                <a:cs typeface="Roboto Light"/>
                <a:sym typeface="Roboto Light"/>
              </a:rPr>
              <a:t> de LuckasEnt, que incluirá la </a:t>
            </a:r>
            <a:r>
              <a:rPr b="1" lang="es-MX" sz="2100">
                <a:solidFill>
                  <a:schemeClr val="dk1"/>
                </a:solidFill>
                <a:latin typeface="Roboto"/>
                <a:ea typeface="Roboto"/>
                <a:cs typeface="Roboto"/>
                <a:sym typeface="Roboto"/>
              </a:rPr>
              <a:t>extracción de datos de precios</a:t>
            </a:r>
            <a:r>
              <a:rPr lang="es-MX" sz="2100">
                <a:solidFill>
                  <a:schemeClr val="dk1"/>
                </a:solidFill>
                <a:latin typeface="Roboto Light"/>
                <a:ea typeface="Roboto Light"/>
                <a:cs typeface="Roboto Light"/>
                <a:sym typeface="Roboto Light"/>
              </a:rPr>
              <a:t> de al menos 10 tiendas en línea colombianas, la </a:t>
            </a:r>
            <a:r>
              <a:rPr b="1" lang="es-MX" sz="2100">
                <a:solidFill>
                  <a:schemeClr val="dk1"/>
                </a:solidFill>
                <a:latin typeface="Roboto"/>
                <a:ea typeface="Roboto"/>
                <a:cs typeface="Roboto"/>
                <a:sym typeface="Roboto"/>
              </a:rPr>
              <a:t>construcción de una base de datos robusta</a:t>
            </a:r>
            <a:r>
              <a:rPr lang="es-MX" sz="2100">
                <a:solidFill>
                  <a:schemeClr val="dk1"/>
                </a:solidFill>
                <a:latin typeface="Roboto Light"/>
                <a:ea typeface="Roboto Light"/>
                <a:cs typeface="Roboto Light"/>
                <a:sym typeface="Roboto Light"/>
              </a:rPr>
              <a:t> y la creación de una interfaz de usuario intuitiva. No obstante, se </a:t>
            </a:r>
            <a:r>
              <a:rPr b="1" lang="es-MX" sz="2100">
                <a:solidFill>
                  <a:schemeClr val="dk1"/>
                </a:solidFill>
                <a:latin typeface="Roboto"/>
                <a:ea typeface="Roboto"/>
                <a:cs typeface="Roboto"/>
                <a:sym typeface="Roboto"/>
              </a:rPr>
              <a:t>delimitará</a:t>
            </a:r>
            <a:r>
              <a:rPr lang="es-MX" sz="2100">
                <a:solidFill>
                  <a:schemeClr val="dk1"/>
                </a:solidFill>
                <a:latin typeface="Roboto Light"/>
                <a:ea typeface="Roboto Light"/>
                <a:cs typeface="Roboto Light"/>
                <a:sym typeface="Roboto Light"/>
              </a:rPr>
              <a:t> el estudio a los productos de la canasta familiar, excluyendo otro tipo de productos y servicios.</a:t>
            </a:r>
            <a:endParaRPr sz="2100">
              <a:solidFill>
                <a:schemeClr val="dk1"/>
              </a:solidFill>
              <a:latin typeface="Work Sans Light"/>
              <a:ea typeface="Work Sans Light"/>
              <a:cs typeface="Work Sans Light"/>
              <a:sym typeface="Work Sans Light"/>
            </a:endParaRPr>
          </a:p>
        </p:txBody>
      </p:sp>
      <p:pic>
        <p:nvPicPr>
          <p:cNvPr id="133" name="Google Shape;133;g2d66b279a38_1_15"/>
          <p:cNvPicPr preferRelativeResize="0"/>
          <p:nvPr/>
        </p:nvPicPr>
        <p:blipFill>
          <a:blip r:embed="rId4">
            <a:alphaModFix/>
          </a:blip>
          <a:stretch>
            <a:fillRect/>
          </a:stretch>
        </p:blipFill>
        <p:spPr>
          <a:xfrm>
            <a:off x="760568" y="133675"/>
            <a:ext cx="3151063" cy="6857999"/>
          </a:xfrm>
          <a:prstGeom prst="rect">
            <a:avLst/>
          </a:prstGeom>
          <a:noFill/>
          <a:ln>
            <a:noFill/>
          </a:ln>
        </p:spPr>
      </p:pic>
      <p:sp>
        <p:nvSpPr>
          <p:cNvPr id="134" name="Google Shape;134;g2d66b279a38_1_15"/>
          <p:cNvSpPr txBox="1"/>
          <p:nvPr/>
        </p:nvSpPr>
        <p:spPr>
          <a:xfrm>
            <a:off x="4610800" y="289700"/>
            <a:ext cx="30000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s-MX" sz="3600">
                <a:solidFill>
                  <a:srgbClr val="38AA00"/>
                </a:solidFill>
                <a:latin typeface="Work Sans Light"/>
                <a:ea typeface="Work Sans Light"/>
                <a:cs typeface="Work Sans Light"/>
                <a:sym typeface="Work Sans Light"/>
                <a:extLst>
                  <a:ext uri="http://customooxmlschemas.google.com/">
                    <go:slidesCustomData xmlns:go="http://customooxmlschemas.google.com/" textRoundtripDataId="2"/>
                  </a:ext>
                </a:extLst>
              </a:rPr>
              <a:t>Introducción</a:t>
            </a:r>
            <a:endParaRPr/>
          </a:p>
        </p:txBody>
      </p:sp>
      <p:sp>
        <p:nvSpPr>
          <p:cNvPr id="135" name="Google Shape;135;g2d66b279a38_1_15"/>
          <p:cNvSpPr/>
          <p:nvPr/>
        </p:nvSpPr>
        <p:spPr>
          <a:xfrm>
            <a:off x="4640800" y="973088"/>
            <a:ext cx="2940000" cy="45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4"/>
          <p:cNvSpPr txBox="1"/>
          <p:nvPr/>
        </p:nvSpPr>
        <p:spPr>
          <a:xfrm>
            <a:off x="456236" y="416689"/>
            <a:ext cx="10515600" cy="741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MX" sz="4400">
                <a:solidFill>
                  <a:schemeClr val="lt1"/>
                </a:solidFill>
                <a:latin typeface="Work Sans Medium"/>
                <a:ea typeface="Work Sans Medium"/>
                <a:cs typeface="Work Sans Medium"/>
                <a:sym typeface="Work Sans Medium"/>
              </a:rPr>
              <a:t>LuckasEnt</a:t>
            </a:r>
            <a:endParaRPr b="0" i="0" sz="1400" u="none" cap="none" strike="noStrike">
              <a:solidFill>
                <a:srgbClr val="000000"/>
              </a:solidFill>
              <a:latin typeface="Arial"/>
              <a:ea typeface="Arial"/>
              <a:cs typeface="Arial"/>
              <a:sym typeface="Arial"/>
            </a:endParaRPr>
          </a:p>
        </p:txBody>
      </p:sp>
      <p:sp>
        <p:nvSpPr>
          <p:cNvPr id="141" name="Google Shape;141;p4"/>
          <p:cNvSpPr txBox="1"/>
          <p:nvPr/>
        </p:nvSpPr>
        <p:spPr>
          <a:xfrm>
            <a:off x="6585925" y="1187201"/>
            <a:ext cx="4547400" cy="4278900"/>
          </a:xfrm>
          <a:prstGeom prst="rect">
            <a:avLst/>
          </a:prstGeom>
          <a:noFill/>
          <a:ln>
            <a:noFill/>
          </a:ln>
        </p:spPr>
        <p:txBody>
          <a:bodyPr anchorCtr="0" anchor="t" bIns="45700" lIns="91425" spcFirstLastPara="1" rIns="91425" wrap="square" tIns="45700">
            <a:spAutoFit/>
          </a:bodyPr>
          <a:lstStyle/>
          <a:p>
            <a:pPr indent="-431800" lvl="0" marL="457200" marR="0" rtl="0" algn="just">
              <a:lnSpc>
                <a:spcPct val="150000"/>
              </a:lnSpc>
              <a:spcBef>
                <a:spcPts val="0"/>
              </a:spcBef>
              <a:spcAft>
                <a:spcPts val="0"/>
              </a:spcAft>
              <a:buClr>
                <a:schemeClr val="lt2"/>
              </a:buClr>
              <a:buSzPts val="3200"/>
              <a:buFont typeface="Roboto"/>
              <a:buAutoNum type="arabicPeriod"/>
            </a:pPr>
            <a:r>
              <a:rPr lang="es-MX" sz="3200" u="none" cap="none" strike="noStrike">
                <a:solidFill>
                  <a:schemeClr val="lt2"/>
                </a:solidFill>
                <a:latin typeface="Roboto"/>
                <a:ea typeface="Roboto"/>
                <a:cs typeface="Roboto"/>
                <a:sym typeface="Roboto"/>
              </a:rPr>
              <a:t>Problema</a:t>
            </a:r>
            <a:endParaRPr sz="1400" u="none" cap="none" strike="noStrike">
              <a:solidFill>
                <a:schemeClr val="lt2"/>
              </a:solidFill>
              <a:latin typeface="Roboto"/>
              <a:ea typeface="Roboto"/>
              <a:cs typeface="Roboto"/>
              <a:sym typeface="Roboto"/>
            </a:endParaRPr>
          </a:p>
          <a:p>
            <a:pPr indent="-431800" lvl="0" marL="457200" marR="0" rtl="0" algn="just">
              <a:lnSpc>
                <a:spcPct val="150000"/>
              </a:lnSpc>
              <a:spcBef>
                <a:spcPts val="0"/>
              </a:spcBef>
              <a:spcAft>
                <a:spcPts val="0"/>
              </a:spcAft>
              <a:buClr>
                <a:schemeClr val="lt2"/>
              </a:buClr>
              <a:buSzPts val="3200"/>
              <a:buFont typeface="Roboto"/>
              <a:buAutoNum type="arabicPeriod"/>
            </a:pPr>
            <a:r>
              <a:rPr lang="es-MX" sz="3200" u="none" cap="none" strike="noStrike">
                <a:solidFill>
                  <a:schemeClr val="lt2"/>
                </a:solidFill>
                <a:latin typeface="Roboto"/>
                <a:ea typeface="Roboto"/>
                <a:cs typeface="Roboto"/>
                <a:sym typeface="Roboto"/>
              </a:rPr>
              <a:t>Objetivos</a:t>
            </a:r>
            <a:endParaRPr sz="1400" u="none" cap="none" strike="noStrike">
              <a:solidFill>
                <a:schemeClr val="lt2"/>
              </a:solidFill>
              <a:latin typeface="Roboto"/>
              <a:ea typeface="Roboto"/>
              <a:cs typeface="Roboto"/>
              <a:sym typeface="Roboto"/>
            </a:endParaRPr>
          </a:p>
          <a:p>
            <a:pPr indent="-431800" lvl="0" marL="457200" marR="0" rtl="0" algn="just">
              <a:lnSpc>
                <a:spcPct val="150000"/>
              </a:lnSpc>
              <a:spcBef>
                <a:spcPts val="0"/>
              </a:spcBef>
              <a:spcAft>
                <a:spcPts val="0"/>
              </a:spcAft>
              <a:buClr>
                <a:schemeClr val="lt2"/>
              </a:buClr>
              <a:buSzPts val="3200"/>
              <a:buFont typeface="Roboto"/>
              <a:buAutoNum type="arabicPeriod"/>
            </a:pPr>
            <a:r>
              <a:rPr lang="es-MX" sz="3200" u="none" cap="none" strike="noStrike">
                <a:solidFill>
                  <a:schemeClr val="lt2"/>
                </a:solidFill>
                <a:latin typeface="Roboto"/>
                <a:ea typeface="Roboto"/>
                <a:cs typeface="Roboto"/>
                <a:sym typeface="Roboto"/>
              </a:rPr>
              <a:t>Justificación</a:t>
            </a:r>
            <a:endParaRPr sz="1400" u="none" cap="none" strike="noStrike">
              <a:solidFill>
                <a:schemeClr val="lt2"/>
              </a:solidFill>
              <a:latin typeface="Roboto"/>
              <a:ea typeface="Roboto"/>
              <a:cs typeface="Roboto"/>
              <a:sym typeface="Roboto"/>
            </a:endParaRPr>
          </a:p>
          <a:p>
            <a:pPr indent="-431800" lvl="0" marL="457200" marR="0" rtl="0" algn="just">
              <a:lnSpc>
                <a:spcPct val="150000"/>
              </a:lnSpc>
              <a:spcBef>
                <a:spcPts val="0"/>
              </a:spcBef>
              <a:spcAft>
                <a:spcPts val="0"/>
              </a:spcAft>
              <a:buClr>
                <a:schemeClr val="lt2"/>
              </a:buClr>
              <a:buSzPts val="3200"/>
              <a:buFont typeface="Roboto"/>
              <a:buAutoNum type="arabicPeriod"/>
            </a:pPr>
            <a:r>
              <a:rPr lang="es-MX" sz="3200" u="none" cap="none" strike="noStrike">
                <a:solidFill>
                  <a:schemeClr val="lt2"/>
                </a:solidFill>
                <a:latin typeface="Roboto"/>
                <a:ea typeface="Roboto"/>
                <a:cs typeface="Roboto"/>
                <a:sym typeface="Roboto"/>
              </a:rPr>
              <a:t>Alcance</a:t>
            </a:r>
            <a:endParaRPr sz="1400" u="none" cap="none" strike="noStrike">
              <a:solidFill>
                <a:schemeClr val="lt2"/>
              </a:solidFill>
              <a:latin typeface="Roboto"/>
              <a:ea typeface="Roboto"/>
              <a:cs typeface="Roboto"/>
              <a:sym typeface="Roboto"/>
            </a:endParaRPr>
          </a:p>
          <a:p>
            <a:pPr indent="-431800" lvl="0" marL="457200" marR="0" rtl="0" algn="just">
              <a:lnSpc>
                <a:spcPct val="150000"/>
              </a:lnSpc>
              <a:spcBef>
                <a:spcPts val="0"/>
              </a:spcBef>
              <a:spcAft>
                <a:spcPts val="0"/>
              </a:spcAft>
              <a:buClr>
                <a:schemeClr val="lt2"/>
              </a:buClr>
              <a:buSzPts val="3200"/>
              <a:buFont typeface="Roboto"/>
              <a:buAutoNum type="arabicPeriod"/>
            </a:pPr>
            <a:r>
              <a:rPr lang="es-MX" sz="3200" u="none" cap="none" strike="noStrike">
                <a:solidFill>
                  <a:schemeClr val="lt2"/>
                </a:solidFill>
                <a:latin typeface="Roboto"/>
                <a:ea typeface="Roboto"/>
                <a:cs typeface="Roboto"/>
                <a:sym typeface="Roboto"/>
              </a:rPr>
              <a:t>Delimitación</a:t>
            </a:r>
            <a:endParaRPr sz="1400" u="none" cap="none" strike="noStrike">
              <a:solidFill>
                <a:schemeClr val="lt2"/>
              </a:solidFill>
              <a:latin typeface="Roboto"/>
              <a:ea typeface="Roboto"/>
              <a:cs typeface="Roboto"/>
              <a:sym typeface="Roboto"/>
            </a:endParaRPr>
          </a:p>
          <a:p>
            <a:pPr indent="-431800" lvl="0" marL="457200" marR="0" rtl="0" algn="just">
              <a:lnSpc>
                <a:spcPct val="150000"/>
              </a:lnSpc>
              <a:spcBef>
                <a:spcPts val="0"/>
              </a:spcBef>
              <a:spcAft>
                <a:spcPts val="0"/>
              </a:spcAft>
              <a:buClr>
                <a:schemeClr val="lt2"/>
              </a:buClr>
              <a:buSzPts val="3200"/>
              <a:buFont typeface="Roboto"/>
              <a:buAutoNum type="arabicPeriod"/>
            </a:pPr>
            <a:r>
              <a:rPr lang="es-MX" sz="3200" u="none" cap="none" strike="noStrike">
                <a:solidFill>
                  <a:schemeClr val="lt2"/>
                </a:solidFill>
                <a:latin typeface="Roboto"/>
                <a:ea typeface="Roboto"/>
                <a:cs typeface="Roboto"/>
                <a:sym typeface="Roboto"/>
              </a:rPr>
              <a:t>Trimestre</a:t>
            </a:r>
            <a:endParaRPr sz="1400" u="none" cap="none" strike="noStrike">
              <a:solidFill>
                <a:schemeClr val="lt2"/>
              </a:solidFill>
              <a:latin typeface="Roboto"/>
              <a:ea typeface="Roboto"/>
              <a:cs typeface="Roboto"/>
              <a:sym typeface="Roboto"/>
            </a:endParaRPr>
          </a:p>
        </p:txBody>
      </p:sp>
      <p:pic>
        <p:nvPicPr>
          <p:cNvPr id="142" name="Google Shape;142;p4"/>
          <p:cNvPicPr preferRelativeResize="0"/>
          <p:nvPr/>
        </p:nvPicPr>
        <p:blipFill>
          <a:blip r:embed="rId4">
            <a:alphaModFix/>
          </a:blip>
          <a:stretch>
            <a:fillRect/>
          </a:stretch>
        </p:blipFill>
        <p:spPr>
          <a:xfrm>
            <a:off x="1156900" y="2594075"/>
            <a:ext cx="2246651" cy="2246651"/>
          </a:xfrm>
          <a:prstGeom prst="rect">
            <a:avLst/>
          </a:prstGeom>
          <a:noFill/>
          <a:ln>
            <a:noFill/>
          </a:ln>
        </p:spPr>
      </p:pic>
      <p:pic>
        <p:nvPicPr>
          <p:cNvPr id="143" name="Google Shape;143;p4"/>
          <p:cNvPicPr preferRelativeResize="0"/>
          <p:nvPr/>
        </p:nvPicPr>
        <p:blipFill>
          <a:blip r:embed="rId5">
            <a:alphaModFix/>
          </a:blip>
          <a:stretch>
            <a:fillRect/>
          </a:stretch>
        </p:blipFill>
        <p:spPr>
          <a:xfrm>
            <a:off x="3584725" y="2613200"/>
            <a:ext cx="2312925" cy="2246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g31a45031e24_0_26"/>
          <p:cNvSpPr txBox="1"/>
          <p:nvPr/>
        </p:nvSpPr>
        <p:spPr>
          <a:xfrm>
            <a:off x="413236" y="457723"/>
            <a:ext cx="105156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MX" sz="4400" u="none" cap="none" strike="noStrike">
                <a:solidFill>
                  <a:schemeClr val="lt1"/>
                </a:solidFill>
                <a:latin typeface="Work Sans Medium"/>
                <a:ea typeface="Work Sans Medium"/>
                <a:cs typeface="Work Sans Medium"/>
                <a:sym typeface="Work Sans Medium"/>
              </a:rPr>
              <a:t>Problema</a:t>
            </a:r>
            <a:endParaRPr b="0" i="0" sz="1400" u="none" cap="none" strike="noStrike">
              <a:solidFill>
                <a:schemeClr val="lt1"/>
              </a:solidFill>
              <a:latin typeface="Arial"/>
              <a:ea typeface="Arial"/>
              <a:cs typeface="Arial"/>
              <a:sym typeface="Arial"/>
            </a:endParaRPr>
          </a:p>
        </p:txBody>
      </p:sp>
      <p:sp>
        <p:nvSpPr>
          <p:cNvPr id="149" name="Google Shape;149;g31a45031e24_0_26"/>
          <p:cNvSpPr txBox="1"/>
          <p:nvPr/>
        </p:nvSpPr>
        <p:spPr>
          <a:xfrm>
            <a:off x="413225" y="2460550"/>
            <a:ext cx="11241600" cy="3109200"/>
          </a:xfrm>
          <a:prstGeom prst="rect">
            <a:avLst/>
          </a:prstGeom>
          <a:noFill/>
          <a:ln>
            <a:noFill/>
          </a:ln>
        </p:spPr>
        <p:txBody>
          <a:bodyPr anchorCtr="0" anchor="t" bIns="45700" lIns="91425" spcFirstLastPara="1" rIns="91425" wrap="square" tIns="45700">
            <a:spAutoFit/>
          </a:bodyPr>
          <a:lstStyle/>
          <a:p>
            <a:pPr indent="457200" lvl="0" marL="0" rtl="0" algn="just">
              <a:lnSpc>
                <a:spcPct val="150000"/>
              </a:lnSpc>
              <a:spcBef>
                <a:spcPts val="0"/>
              </a:spcBef>
              <a:spcAft>
                <a:spcPts val="0"/>
              </a:spcAft>
              <a:buClr>
                <a:schemeClr val="dk1"/>
              </a:buClr>
              <a:buSzPts val="1100"/>
              <a:buFont typeface="Arial"/>
              <a:buNone/>
            </a:pPr>
            <a:r>
              <a:rPr lang="es-MX" sz="2800">
                <a:solidFill>
                  <a:schemeClr val="dk1"/>
                </a:solidFill>
                <a:latin typeface="Roboto"/>
                <a:ea typeface="Roboto"/>
                <a:cs typeface="Roboto"/>
                <a:sym typeface="Roboto"/>
              </a:rPr>
              <a:t>Las plataformas como Isimo, Alkosto, Makro, y Mercado Libre tienen como función principal permitir a los consumidores comprar productos en línea. Además, sus procesos internos, como el registro de proveedores, clientes y productos, funcionan de manera similar, lo que facilita su uso y gestión para distintos tipos de usuarios.</a:t>
            </a:r>
            <a:endParaRPr sz="2000">
              <a:solidFill>
                <a:schemeClr val="dk1"/>
              </a:solidFill>
              <a:latin typeface="Work Sans Light"/>
              <a:ea typeface="Work Sans Light"/>
              <a:cs typeface="Work Sans Light"/>
              <a:sym typeface="Work Sans Light"/>
            </a:endParaRPr>
          </a:p>
        </p:txBody>
      </p:sp>
      <p:pic>
        <p:nvPicPr>
          <p:cNvPr id="150" name="Google Shape;150;g31a45031e24_0_26"/>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151" name="Google Shape;151;g31a45031e24_0_26"/>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g2d6a13ed55b_0_11"/>
          <p:cNvSpPr txBox="1"/>
          <p:nvPr/>
        </p:nvSpPr>
        <p:spPr>
          <a:xfrm>
            <a:off x="413236" y="457723"/>
            <a:ext cx="105156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MX" sz="4400" u="none" cap="none" strike="noStrike">
                <a:solidFill>
                  <a:schemeClr val="lt1"/>
                </a:solidFill>
                <a:latin typeface="Work Sans Medium"/>
                <a:ea typeface="Work Sans Medium"/>
                <a:cs typeface="Work Sans Medium"/>
                <a:sym typeface="Work Sans Medium"/>
              </a:rPr>
              <a:t>Problema</a:t>
            </a:r>
            <a:endParaRPr b="0" i="0" sz="1400" u="none" cap="none" strike="noStrike">
              <a:solidFill>
                <a:schemeClr val="lt1"/>
              </a:solidFill>
              <a:latin typeface="Arial"/>
              <a:ea typeface="Arial"/>
              <a:cs typeface="Arial"/>
              <a:sym typeface="Arial"/>
            </a:endParaRPr>
          </a:p>
        </p:txBody>
      </p:sp>
      <p:sp>
        <p:nvSpPr>
          <p:cNvPr id="157" name="Google Shape;157;g2d6a13ed55b_0_11"/>
          <p:cNvSpPr txBox="1"/>
          <p:nvPr/>
        </p:nvSpPr>
        <p:spPr>
          <a:xfrm>
            <a:off x="475200" y="1675925"/>
            <a:ext cx="11241600" cy="4402200"/>
          </a:xfrm>
          <a:prstGeom prst="rect">
            <a:avLst/>
          </a:prstGeom>
          <a:noFill/>
          <a:ln>
            <a:noFill/>
          </a:ln>
        </p:spPr>
        <p:txBody>
          <a:bodyPr anchorCtr="0" anchor="t" bIns="45700" lIns="91425" spcFirstLastPara="1" rIns="91425" wrap="square" tIns="45700">
            <a:spAutoFit/>
          </a:bodyPr>
          <a:lstStyle/>
          <a:p>
            <a:pPr indent="457200" lvl="0" marL="0" rtl="0" algn="just">
              <a:lnSpc>
                <a:spcPct val="150000"/>
              </a:lnSpc>
              <a:spcBef>
                <a:spcPts val="0"/>
              </a:spcBef>
              <a:spcAft>
                <a:spcPts val="0"/>
              </a:spcAft>
              <a:buClr>
                <a:schemeClr val="dk1"/>
              </a:buClr>
              <a:buSzPts val="1100"/>
              <a:buFont typeface="Arial"/>
              <a:buNone/>
            </a:pPr>
            <a:r>
              <a:t/>
            </a:r>
            <a:endParaRPr sz="2800">
              <a:solidFill>
                <a:schemeClr val="dk1"/>
              </a:solidFill>
              <a:latin typeface="Roboto"/>
              <a:ea typeface="Roboto"/>
              <a:cs typeface="Roboto"/>
              <a:sym typeface="Roboto"/>
            </a:endParaRPr>
          </a:p>
          <a:p>
            <a:pPr indent="457200" lvl="0" marL="0" rtl="0" algn="just">
              <a:lnSpc>
                <a:spcPct val="150000"/>
              </a:lnSpc>
              <a:spcBef>
                <a:spcPts val="0"/>
              </a:spcBef>
              <a:spcAft>
                <a:spcPts val="0"/>
              </a:spcAft>
              <a:buClr>
                <a:schemeClr val="dk1"/>
              </a:buClr>
              <a:buSzPts val="1100"/>
              <a:buFont typeface="Arial"/>
              <a:buNone/>
            </a:pPr>
            <a:r>
              <a:rPr lang="es-MX" sz="2800">
                <a:solidFill>
                  <a:schemeClr val="dk1"/>
                </a:solidFill>
                <a:latin typeface="Roboto"/>
                <a:ea typeface="Roboto"/>
                <a:cs typeface="Roboto"/>
                <a:sym typeface="Roboto"/>
              </a:rPr>
              <a:t>Conforme a la </a:t>
            </a:r>
            <a:r>
              <a:rPr b="1" lang="es-MX" sz="2800">
                <a:solidFill>
                  <a:schemeClr val="dk1"/>
                </a:solidFill>
                <a:latin typeface="Roboto"/>
                <a:ea typeface="Roboto"/>
                <a:cs typeface="Roboto"/>
                <a:sym typeface="Roboto"/>
              </a:rPr>
              <a:t>técnica de análisis de datos secundarios </a:t>
            </a:r>
            <a:r>
              <a:rPr lang="es-MX" sz="2800">
                <a:solidFill>
                  <a:schemeClr val="dk1"/>
                </a:solidFill>
                <a:latin typeface="Roboto"/>
                <a:ea typeface="Roboto"/>
                <a:cs typeface="Roboto"/>
                <a:sym typeface="Roboto"/>
              </a:rPr>
              <a:t>(</a:t>
            </a:r>
            <a:r>
              <a:rPr i="1" lang="es-MX" sz="2800">
                <a:solidFill>
                  <a:schemeClr val="dk1"/>
                </a:solidFill>
                <a:latin typeface="Roboto"/>
                <a:ea typeface="Roboto"/>
                <a:cs typeface="Roboto"/>
                <a:sym typeface="Roboto"/>
              </a:rPr>
              <a:t>consultas y análisis sobre las plataformas de consumo</a:t>
            </a:r>
            <a:r>
              <a:rPr lang="es-MX" sz="2800">
                <a:solidFill>
                  <a:schemeClr val="dk1"/>
                </a:solidFill>
                <a:latin typeface="Roboto"/>
                <a:ea typeface="Roboto"/>
                <a:cs typeface="Roboto"/>
                <a:sym typeface="Roboto"/>
              </a:rPr>
              <a:t>) y </a:t>
            </a:r>
            <a:r>
              <a:rPr b="1" lang="es-MX" sz="2800">
                <a:solidFill>
                  <a:schemeClr val="dk1"/>
                </a:solidFill>
                <a:latin typeface="Roboto"/>
                <a:ea typeface="Roboto"/>
                <a:cs typeface="Roboto"/>
                <a:sym typeface="Roboto"/>
              </a:rPr>
              <a:t>la encuesta</a:t>
            </a:r>
            <a:r>
              <a:rPr lang="es-MX" sz="2800">
                <a:solidFill>
                  <a:schemeClr val="dk1"/>
                </a:solidFill>
                <a:latin typeface="Roboto"/>
                <a:ea typeface="Roboto"/>
                <a:cs typeface="Roboto"/>
                <a:sym typeface="Roboto"/>
              </a:rPr>
              <a:t> aplicada a los consumidores, se entiende cómo operan sus procesos internos (</a:t>
            </a:r>
            <a:r>
              <a:rPr lang="es-MX" sz="2800" u="sng">
                <a:solidFill>
                  <a:schemeClr val="hlink"/>
                </a:solidFill>
                <a:latin typeface="Roboto"/>
                <a:ea typeface="Roboto"/>
                <a:cs typeface="Roboto"/>
                <a:sym typeface="Roboto"/>
                <a:hlinkClick r:id="rId4"/>
              </a:rPr>
              <a:t>ver Anexo 01. PI. 07. LI Recolección de información</a:t>
            </a:r>
            <a:r>
              <a:rPr lang="es-MX" sz="2800">
                <a:solidFill>
                  <a:schemeClr val="dk1"/>
                </a:solidFill>
                <a:latin typeface="Roboto"/>
                <a:ea typeface="Roboto"/>
                <a:cs typeface="Roboto"/>
                <a:sym typeface="Roboto"/>
              </a:rPr>
              <a:t>).</a:t>
            </a:r>
            <a:endParaRPr sz="2800">
              <a:solidFill>
                <a:schemeClr val="dk1"/>
              </a:solidFill>
              <a:latin typeface="Roboto"/>
              <a:ea typeface="Roboto"/>
              <a:cs typeface="Roboto"/>
              <a:sym typeface="Roboto"/>
            </a:endParaRPr>
          </a:p>
          <a:p>
            <a:pPr indent="449580" lvl="0" marL="0" rtl="0" algn="just">
              <a:lnSpc>
                <a:spcPct val="150000"/>
              </a:lnSpc>
              <a:spcBef>
                <a:spcPts val="0"/>
              </a:spcBef>
              <a:spcAft>
                <a:spcPts val="0"/>
              </a:spcAft>
              <a:buClr>
                <a:schemeClr val="dk1"/>
              </a:buClr>
              <a:buSzPts val="1100"/>
              <a:buFont typeface="Arial"/>
              <a:buNone/>
            </a:pPr>
            <a:r>
              <a:t/>
            </a:r>
            <a:endParaRPr sz="2800">
              <a:solidFill>
                <a:schemeClr val="dk1"/>
              </a:solidFill>
              <a:latin typeface="Roboto"/>
              <a:ea typeface="Roboto"/>
              <a:cs typeface="Roboto"/>
              <a:sym typeface="Roboto"/>
            </a:endParaRPr>
          </a:p>
          <a:p>
            <a:pPr indent="457200" lvl="0" marL="0" rtl="0" algn="just">
              <a:lnSpc>
                <a:spcPct val="150000"/>
              </a:lnSpc>
              <a:spcBef>
                <a:spcPts val="0"/>
              </a:spcBef>
              <a:spcAft>
                <a:spcPts val="0"/>
              </a:spcAft>
              <a:buClr>
                <a:schemeClr val="dk1"/>
              </a:buClr>
              <a:buSzPts val="1100"/>
              <a:buFont typeface="Arial"/>
              <a:buNone/>
            </a:pPr>
            <a:r>
              <a:t/>
            </a:r>
            <a:endParaRPr sz="2800">
              <a:solidFill>
                <a:schemeClr val="dk1"/>
              </a:solidFill>
              <a:latin typeface="Roboto"/>
              <a:ea typeface="Roboto"/>
              <a:cs typeface="Roboto"/>
              <a:sym typeface="Roboto"/>
            </a:endParaRPr>
          </a:p>
        </p:txBody>
      </p:sp>
      <p:pic>
        <p:nvPicPr>
          <p:cNvPr id="158" name="Google Shape;158;g2d6a13ed55b_0_11"/>
          <p:cNvPicPr preferRelativeResize="0"/>
          <p:nvPr/>
        </p:nvPicPr>
        <p:blipFill>
          <a:blip r:embed="rId5">
            <a:alphaModFix/>
          </a:blip>
          <a:stretch>
            <a:fillRect/>
          </a:stretch>
        </p:blipFill>
        <p:spPr>
          <a:xfrm>
            <a:off x="8474851" y="120038"/>
            <a:ext cx="1080000" cy="1080000"/>
          </a:xfrm>
          <a:prstGeom prst="rect">
            <a:avLst/>
          </a:prstGeom>
          <a:noFill/>
          <a:ln>
            <a:noFill/>
          </a:ln>
        </p:spPr>
      </p:pic>
      <p:pic>
        <p:nvPicPr>
          <p:cNvPr id="159" name="Google Shape;159;g2d6a13ed55b_0_11"/>
          <p:cNvPicPr preferRelativeResize="0"/>
          <p:nvPr/>
        </p:nvPicPr>
        <p:blipFill>
          <a:blip r:embed="rId6">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g2d6a13ed55b_0_18"/>
          <p:cNvSpPr txBox="1"/>
          <p:nvPr/>
        </p:nvSpPr>
        <p:spPr>
          <a:xfrm>
            <a:off x="413236" y="457723"/>
            <a:ext cx="105156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MX" sz="4400" u="none" cap="none" strike="noStrike">
                <a:solidFill>
                  <a:schemeClr val="lt1"/>
                </a:solidFill>
                <a:latin typeface="Work Sans Medium"/>
                <a:ea typeface="Work Sans Medium"/>
                <a:cs typeface="Work Sans Medium"/>
                <a:sym typeface="Work Sans Medium"/>
              </a:rPr>
              <a:t>Problema</a:t>
            </a:r>
            <a:endParaRPr b="0" i="0" sz="1400" u="none" cap="none" strike="noStrike">
              <a:solidFill>
                <a:schemeClr val="lt1"/>
              </a:solidFill>
              <a:latin typeface="Arial"/>
              <a:ea typeface="Arial"/>
              <a:cs typeface="Arial"/>
              <a:sym typeface="Arial"/>
            </a:endParaRPr>
          </a:p>
        </p:txBody>
      </p:sp>
      <p:pic>
        <p:nvPicPr>
          <p:cNvPr id="165" name="Google Shape;165;g2d6a13ed55b_0_18"/>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166" name="Google Shape;166;g2d6a13ed55b_0_18"/>
          <p:cNvPicPr preferRelativeResize="0"/>
          <p:nvPr/>
        </p:nvPicPr>
        <p:blipFill>
          <a:blip r:embed="rId5">
            <a:alphaModFix/>
          </a:blip>
          <a:stretch>
            <a:fillRect/>
          </a:stretch>
        </p:blipFill>
        <p:spPr>
          <a:xfrm>
            <a:off x="9640374" y="120062"/>
            <a:ext cx="1080000" cy="1080000"/>
          </a:xfrm>
          <a:prstGeom prst="rect">
            <a:avLst/>
          </a:prstGeom>
          <a:noFill/>
          <a:ln>
            <a:noFill/>
          </a:ln>
        </p:spPr>
      </p:pic>
      <p:sp>
        <p:nvSpPr>
          <p:cNvPr id="167" name="Google Shape;167;g2d6a13ed55b_0_18"/>
          <p:cNvSpPr txBox="1"/>
          <p:nvPr/>
        </p:nvSpPr>
        <p:spPr>
          <a:xfrm>
            <a:off x="360325" y="1487975"/>
            <a:ext cx="8031000" cy="4956300"/>
          </a:xfrm>
          <a:prstGeom prst="rect">
            <a:avLst/>
          </a:prstGeom>
          <a:noFill/>
          <a:ln>
            <a:noFill/>
          </a:ln>
        </p:spPr>
        <p:txBody>
          <a:bodyPr anchorCtr="0" anchor="t" bIns="91425" lIns="91425" spcFirstLastPara="1" rIns="91425" wrap="square" tIns="91425">
            <a:spAutoFit/>
          </a:bodyPr>
          <a:lstStyle/>
          <a:p>
            <a:pPr indent="457200" lvl="0" marL="0" rtl="0" algn="just">
              <a:lnSpc>
                <a:spcPct val="150000"/>
              </a:lnSpc>
              <a:spcBef>
                <a:spcPts val="0"/>
              </a:spcBef>
              <a:spcAft>
                <a:spcPts val="0"/>
              </a:spcAft>
              <a:buNone/>
            </a:pPr>
            <a:r>
              <a:rPr lang="es-MX" sz="2100">
                <a:solidFill>
                  <a:schemeClr val="dk1"/>
                </a:solidFill>
                <a:latin typeface="Roboto"/>
                <a:ea typeface="Roboto"/>
                <a:cs typeface="Roboto"/>
                <a:sym typeface="Roboto"/>
              </a:rPr>
              <a:t>Por ejemplo, en el </a:t>
            </a:r>
            <a:r>
              <a:rPr b="1" lang="es-MX" sz="2100">
                <a:solidFill>
                  <a:schemeClr val="dk1"/>
                </a:solidFill>
                <a:latin typeface="Roboto"/>
                <a:ea typeface="Roboto"/>
                <a:cs typeface="Roboto"/>
                <a:sym typeface="Roboto"/>
              </a:rPr>
              <a:t>caso de Mercado Libre</a:t>
            </a:r>
            <a:r>
              <a:rPr lang="es-MX" sz="2100">
                <a:solidFill>
                  <a:schemeClr val="dk1"/>
                </a:solidFill>
                <a:latin typeface="Roboto"/>
                <a:ea typeface="Roboto"/>
                <a:cs typeface="Roboto"/>
                <a:sym typeface="Roboto"/>
              </a:rPr>
              <a:t>, para realizar una comparación de productos,</a:t>
            </a:r>
            <a:r>
              <a:rPr lang="es-MX" sz="1900">
                <a:solidFill>
                  <a:schemeClr val="dk1"/>
                </a:solidFill>
                <a:latin typeface="Roboto"/>
                <a:ea typeface="Roboto"/>
                <a:cs typeface="Roboto"/>
                <a:sym typeface="Roboto"/>
              </a:rPr>
              <a:t> </a:t>
            </a:r>
            <a:r>
              <a:rPr lang="es-MX" sz="2100">
                <a:solidFill>
                  <a:schemeClr val="dk1"/>
                </a:solidFill>
                <a:latin typeface="Roboto"/>
                <a:ea typeface="Roboto"/>
                <a:cs typeface="Roboto"/>
                <a:sym typeface="Roboto"/>
              </a:rPr>
              <a:t>El usuario realiza lo siguiente:</a:t>
            </a:r>
            <a:endParaRPr sz="2100">
              <a:solidFill>
                <a:schemeClr val="dk1"/>
              </a:solidFill>
              <a:latin typeface="Roboto"/>
              <a:ea typeface="Roboto"/>
              <a:cs typeface="Roboto"/>
              <a:sym typeface="Roboto"/>
            </a:endParaRPr>
          </a:p>
          <a:p>
            <a:pPr indent="-349250" lvl="0" marL="457200" rtl="0" algn="just">
              <a:lnSpc>
                <a:spcPct val="200000"/>
              </a:lnSpc>
              <a:spcBef>
                <a:spcPts val="0"/>
              </a:spcBef>
              <a:spcAft>
                <a:spcPts val="0"/>
              </a:spcAft>
              <a:buClr>
                <a:schemeClr val="dk1"/>
              </a:buClr>
              <a:buSzPts val="1900"/>
              <a:buFont typeface="Roboto"/>
              <a:buAutoNum type="arabicPeriod"/>
            </a:pPr>
            <a:r>
              <a:rPr b="1" lang="es-MX" sz="1900">
                <a:solidFill>
                  <a:schemeClr val="dk1"/>
                </a:solidFill>
                <a:latin typeface="Roboto"/>
                <a:ea typeface="Roboto"/>
                <a:cs typeface="Roboto"/>
                <a:sym typeface="Roboto"/>
              </a:rPr>
              <a:t>Ingresa</a:t>
            </a:r>
            <a:r>
              <a:rPr lang="es-MX" sz="1900">
                <a:solidFill>
                  <a:schemeClr val="dk1"/>
                </a:solidFill>
                <a:latin typeface="Roboto"/>
                <a:ea typeface="Roboto"/>
                <a:cs typeface="Roboto"/>
                <a:sym typeface="Roboto"/>
              </a:rPr>
              <a:t> al sitio web o aplicación.</a:t>
            </a:r>
            <a:endParaRPr sz="1900">
              <a:solidFill>
                <a:schemeClr val="dk1"/>
              </a:solidFill>
              <a:latin typeface="Roboto"/>
              <a:ea typeface="Roboto"/>
              <a:cs typeface="Roboto"/>
              <a:sym typeface="Roboto"/>
            </a:endParaRPr>
          </a:p>
          <a:p>
            <a:pPr indent="-349250" lvl="0" marL="457200" rtl="0" algn="just">
              <a:lnSpc>
                <a:spcPct val="200000"/>
              </a:lnSpc>
              <a:spcBef>
                <a:spcPts val="0"/>
              </a:spcBef>
              <a:spcAft>
                <a:spcPts val="0"/>
              </a:spcAft>
              <a:buClr>
                <a:schemeClr val="dk1"/>
              </a:buClr>
              <a:buSzPts val="1900"/>
              <a:buFont typeface="Roboto"/>
              <a:buAutoNum type="arabicPeriod"/>
            </a:pPr>
            <a:r>
              <a:rPr b="1" lang="es-MX" sz="1900">
                <a:solidFill>
                  <a:schemeClr val="dk1"/>
                </a:solidFill>
                <a:latin typeface="Roboto"/>
                <a:ea typeface="Roboto"/>
                <a:cs typeface="Roboto"/>
                <a:sym typeface="Roboto"/>
              </a:rPr>
              <a:t>Utiliza el buscador</a:t>
            </a:r>
            <a:r>
              <a:rPr lang="es-MX" sz="1900">
                <a:solidFill>
                  <a:schemeClr val="dk1"/>
                </a:solidFill>
                <a:latin typeface="Roboto"/>
                <a:ea typeface="Roboto"/>
                <a:cs typeface="Roboto"/>
                <a:sym typeface="Roboto"/>
              </a:rPr>
              <a:t> para encontrar un producto específico.</a:t>
            </a:r>
            <a:endParaRPr sz="1900">
              <a:solidFill>
                <a:schemeClr val="dk1"/>
              </a:solidFill>
              <a:latin typeface="Roboto"/>
              <a:ea typeface="Roboto"/>
              <a:cs typeface="Roboto"/>
              <a:sym typeface="Roboto"/>
            </a:endParaRPr>
          </a:p>
          <a:p>
            <a:pPr indent="-349250" lvl="0" marL="457200" rtl="0" algn="just">
              <a:lnSpc>
                <a:spcPct val="200000"/>
              </a:lnSpc>
              <a:spcBef>
                <a:spcPts val="0"/>
              </a:spcBef>
              <a:spcAft>
                <a:spcPts val="0"/>
              </a:spcAft>
              <a:buClr>
                <a:schemeClr val="dk1"/>
              </a:buClr>
              <a:buSzPts val="1900"/>
              <a:buFont typeface="Roboto"/>
              <a:buAutoNum type="arabicPeriod"/>
            </a:pPr>
            <a:r>
              <a:rPr b="1" lang="es-MX" sz="1900">
                <a:solidFill>
                  <a:schemeClr val="dk1"/>
                </a:solidFill>
                <a:latin typeface="Roboto"/>
                <a:ea typeface="Roboto"/>
                <a:cs typeface="Roboto"/>
                <a:sym typeface="Roboto"/>
              </a:rPr>
              <a:t>Filtra los resultados</a:t>
            </a:r>
            <a:r>
              <a:rPr lang="es-MX" sz="1900">
                <a:solidFill>
                  <a:schemeClr val="dk1"/>
                </a:solidFill>
                <a:latin typeface="Roboto"/>
                <a:ea typeface="Roboto"/>
                <a:cs typeface="Roboto"/>
                <a:sym typeface="Roboto"/>
              </a:rPr>
              <a:t> según precio, marca, ubicación del vendedor, entre otros.</a:t>
            </a:r>
            <a:endParaRPr sz="1900">
              <a:solidFill>
                <a:schemeClr val="dk1"/>
              </a:solidFill>
              <a:latin typeface="Roboto"/>
              <a:ea typeface="Roboto"/>
              <a:cs typeface="Roboto"/>
              <a:sym typeface="Roboto"/>
            </a:endParaRPr>
          </a:p>
          <a:p>
            <a:pPr indent="-349250" lvl="0" marL="457200" rtl="0" algn="just">
              <a:lnSpc>
                <a:spcPct val="200000"/>
              </a:lnSpc>
              <a:spcBef>
                <a:spcPts val="0"/>
              </a:spcBef>
              <a:spcAft>
                <a:spcPts val="0"/>
              </a:spcAft>
              <a:buClr>
                <a:schemeClr val="dk1"/>
              </a:buClr>
              <a:buSzPts val="1900"/>
              <a:buFont typeface="Roboto"/>
              <a:buAutoNum type="arabicPeriod"/>
            </a:pPr>
            <a:r>
              <a:rPr b="1" lang="es-MX" sz="1900">
                <a:solidFill>
                  <a:schemeClr val="dk1"/>
                </a:solidFill>
                <a:latin typeface="Roboto"/>
                <a:ea typeface="Roboto"/>
                <a:cs typeface="Roboto"/>
                <a:sym typeface="Roboto"/>
              </a:rPr>
              <a:t>Visualiza las opciones disponibles(PLP)</a:t>
            </a:r>
            <a:r>
              <a:rPr lang="es-MX" sz="1900">
                <a:solidFill>
                  <a:schemeClr val="dk1"/>
                </a:solidFill>
                <a:latin typeface="Roboto"/>
                <a:ea typeface="Roboto"/>
                <a:cs typeface="Roboto"/>
                <a:sym typeface="Roboto"/>
              </a:rPr>
              <a:t>, compara características, precios y valoraciones.</a:t>
            </a:r>
            <a:endParaRPr sz="1900">
              <a:solidFill>
                <a:schemeClr val="dk1"/>
              </a:solidFill>
              <a:latin typeface="Roboto"/>
              <a:ea typeface="Roboto"/>
              <a:cs typeface="Roboto"/>
              <a:sym typeface="Roboto"/>
            </a:endParaRPr>
          </a:p>
          <a:p>
            <a:pPr indent="0" lvl="0" marL="457200" rtl="0" algn="just">
              <a:lnSpc>
                <a:spcPct val="200000"/>
              </a:lnSpc>
              <a:spcBef>
                <a:spcPts val="0"/>
              </a:spcBef>
              <a:spcAft>
                <a:spcPts val="0"/>
              </a:spcAft>
              <a:buNone/>
            </a:pPr>
            <a:r>
              <a:rPr b="1" lang="es-MX" sz="1900">
                <a:solidFill>
                  <a:schemeClr val="dk1"/>
                </a:solidFill>
                <a:latin typeface="Roboto"/>
                <a:ea typeface="Roboto"/>
                <a:cs typeface="Roboto"/>
                <a:sym typeface="Roboto"/>
              </a:rPr>
              <a:t>Toma una decisión basada en la información proporcionada.</a:t>
            </a:r>
            <a:endParaRPr/>
          </a:p>
        </p:txBody>
      </p:sp>
      <p:pic>
        <p:nvPicPr>
          <p:cNvPr id="168" name="Google Shape;168;g2d6a13ed55b_0_18"/>
          <p:cNvPicPr preferRelativeResize="0"/>
          <p:nvPr/>
        </p:nvPicPr>
        <p:blipFill>
          <a:blip r:embed="rId6">
            <a:alphaModFix/>
          </a:blip>
          <a:stretch>
            <a:fillRect/>
          </a:stretch>
        </p:blipFill>
        <p:spPr>
          <a:xfrm>
            <a:off x="9356800" y="2901760"/>
            <a:ext cx="1647150" cy="1647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